
<file path=[Content_Types].xml><?xml version="1.0" encoding="utf-8"?>
<Types xmlns="http://schemas.openxmlformats.org/package/2006/content-types">
  <Default Extension="xml" ContentType="application/xml"/>
  <Default Extension="jpeg" ContentType="image/jpeg"/>
  <Default Extension="tiff" ContentType="image/tiff"/>
  <Default Extension="emf" ContentType="image/x-emf"/>
  <Default Extension="rels" ContentType="application/vnd.openxmlformats-package.relationships+xml"/>
  <Default Extension="vml" ContentType="application/vnd.openxmlformats-officedocument.vmlDrawing"/>
  <Default Extension="bin" ContentType="application/vnd.openxmlformats-officedocument.presentationml.printerSettings"/>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embeddings/Microsoft___1.bin" ContentType="application/vnd.openxmlformats-officedocument.oleObject"/>
  <Override PartName="/ppt/embeddings/Microsoft___2.bin" ContentType="application/vnd.openxmlformats-officedocument.oleObject"/>
  <Override PartName="/ppt/embeddings/Microsoft___3.bin" ContentType="application/vnd.openxmlformats-officedocument.oleObject"/>
  <Override PartName="/ppt/embeddings/Microsoft___4.bin" ContentType="application/vnd.openxmlformats-officedocument.oleObject"/>
  <Override PartName="/ppt/embeddings/Microsoft___5.bin" ContentType="application/vnd.openxmlformats-officedocument.oleObject"/>
  <Override PartName="/ppt/embeddings/Microsoft___6.bin" ContentType="application/vnd.openxmlformats-officedocument.oleObject"/>
  <Override PartName="/ppt/embeddings/Microsoft___7.bin" ContentType="application/vnd.openxmlformats-officedocument.oleObject"/>
  <Override PartName="/ppt/embeddings/Microsoft___8.bin" ContentType="application/vnd.openxmlformats-officedocument.oleObject"/>
  <Override PartName="/ppt/embeddings/Microsoft___9.bin" ContentType="application/vnd.openxmlformats-officedocument.oleObject"/>
  <Override PartName="/ppt/embeddings/Microsoft___10.bin" ContentType="application/vnd.openxmlformats-officedocument.oleObject"/>
  <Override PartName="/ppt/embeddings/Microsoft___11.bin" ContentType="application/vnd.openxmlformats-officedocument.oleObject"/>
  <Override PartName="/ppt/embeddings/Microsoft___12.bin" ContentType="application/vnd.openxmlformats-officedocument.oleObject"/>
  <Override PartName="/ppt/embeddings/Microsoft___13.bin" ContentType="application/vnd.openxmlformats-officedocument.oleObject"/>
  <Override PartName="/ppt/embeddings/Microsoft___14.bin" ContentType="application/vnd.openxmlformats-officedocument.oleObject"/>
  <Override PartName="/ppt/embeddings/Microsoft___15.bin" ContentType="application/vnd.openxmlformats-officedocument.oleObject"/>
  <Override PartName="/ppt/embeddings/Microsoft___16.bin" ContentType="application/vnd.openxmlformats-officedocument.oleObject"/>
  <Override PartName="/ppt/embeddings/Microsoft___17.bin" ContentType="application/vnd.openxmlformats-officedocument.oleObject"/>
  <Override PartName="/ppt/embeddings/Microsoft___18.bin" ContentType="application/vnd.openxmlformats-officedocument.oleObject"/>
  <Override PartName="/ppt/embeddings/Microsoft___19.bin" ContentType="application/vnd.openxmlformats-officedocument.oleObject"/>
  <Override PartName="/ppt/embeddings/Microsoft___20.bin" ContentType="application/vnd.openxmlformats-officedocument.oleObject"/>
  <Override PartName="/ppt/embeddings/Microsoft___21.bin" ContentType="application/vnd.openxmlformats-officedocument.oleObject"/>
  <Override PartName="/ppt/embeddings/Microsoft___22.bin" ContentType="application/vnd.openxmlformats-officedocument.oleObject"/>
  <Override PartName="/ppt/embeddings/Microsoft___23.bin" ContentType="application/vnd.openxmlformats-officedocument.oleObject"/>
  <Override PartName="/ppt/embeddings/Microsoft___24.bin" ContentType="application/vnd.openxmlformats-officedocument.oleObject"/>
  <Override PartName="/ppt/embeddings/Microsoft___25.bin" ContentType="application/vnd.openxmlformats-officedocument.oleObject"/>
  <Override PartName="/ppt/embeddings/Microsoft___26.bin" ContentType="application/vnd.openxmlformats-officedocument.oleObject"/>
  <Override PartName="/ppt/embeddings/Microsoft___27.bin" ContentType="application/vnd.openxmlformats-officedocument.oleObject"/>
  <Override PartName="/ppt/embeddings/Microsoft___28.bin" ContentType="application/vnd.openxmlformats-officedocument.oleObject"/>
  <Override PartName="/ppt/embeddings/Microsoft___29.bin" ContentType="application/vnd.openxmlformats-officedocument.oleObject"/>
  <Override PartName="/ppt/embeddings/Microsoft___30.bin" ContentType="application/vnd.openxmlformats-officedocument.oleObject"/>
  <Override PartName="/ppt/embeddings/Microsoft___31.bin" ContentType="application/vnd.openxmlformats-officedocument.oleObject"/>
  <Override PartName="/ppt/embeddings/Microsoft___32.bin" ContentType="application/vnd.openxmlformats-officedocument.oleObject"/>
  <Override PartName="/ppt/embeddings/Microsoft___33.bin" ContentType="application/vnd.openxmlformats-officedocument.oleObject"/>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65" r:id="rId3"/>
    <p:sldId id="266" r:id="rId4"/>
    <p:sldId id="267" r:id="rId5"/>
    <p:sldId id="268" r:id="rId6"/>
    <p:sldId id="269" r:id="rId7"/>
    <p:sldId id="270" r:id="rId8"/>
    <p:sldId id="274" r:id="rId9"/>
    <p:sldId id="275" r:id="rId10"/>
    <p:sldId id="276" r:id="rId11"/>
    <p:sldId id="272" r:id="rId12"/>
    <p:sldId id="273" r:id="rId13"/>
    <p:sldId id="257" r:id="rId14"/>
    <p:sldId id="260" r:id="rId15"/>
    <p:sldId id="258" r:id="rId16"/>
    <p:sldId id="264" r:id="rId17"/>
    <p:sldId id="259" r:id="rId18"/>
    <p:sldId id="263" r:id="rId19"/>
    <p:sldId id="262" r:id="rId20"/>
    <p:sldId id="261" r:id="rId2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54"/>
    <p:restoredTop sz="94660"/>
  </p:normalViewPr>
  <p:slideViewPr>
    <p:cSldViewPr snapToGrid="0" snapToObjects="1">
      <p:cViewPr varScale="1">
        <p:scale>
          <a:sx n="87" d="100"/>
          <a:sy n="87" d="100"/>
        </p:scale>
        <p:origin x="-1712" y="-104"/>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printerSettings" Target="printerSettings/printerSettings1.bin"/><Relationship Id="rId23" Type="http://schemas.openxmlformats.org/officeDocument/2006/relationships/presProps" Target="presProps.xml"/><Relationship Id="rId24" Type="http://schemas.openxmlformats.org/officeDocument/2006/relationships/viewProps" Target="viewProps.xml"/><Relationship Id="rId25" Type="http://schemas.openxmlformats.org/officeDocument/2006/relationships/theme" Target="theme/theme1.xml"/><Relationship Id="rId26"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3.emf"/><Relationship Id="rId4" Type="http://schemas.openxmlformats.org/officeDocument/2006/relationships/image" Target="../media/image4.emf"/><Relationship Id="rId1" Type="http://schemas.openxmlformats.org/officeDocument/2006/relationships/image" Target="../media/image1.emf"/><Relationship Id="rId2" Type="http://schemas.openxmlformats.org/officeDocument/2006/relationships/image" Target="../media/image2.e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2.emf"/><Relationship Id="rId4" Type="http://schemas.openxmlformats.org/officeDocument/2006/relationships/image" Target="../media/image7.emf"/><Relationship Id="rId1" Type="http://schemas.openxmlformats.org/officeDocument/2006/relationships/image" Target="../media/image5.emf"/><Relationship Id="rId2" Type="http://schemas.openxmlformats.org/officeDocument/2006/relationships/image" Target="../media/image6.e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0.emf"/><Relationship Id="rId4" Type="http://schemas.openxmlformats.org/officeDocument/2006/relationships/image" Target="../media/image11.emf"/><Relationship Id="rId1" Type="http://schemas.openxmlformats.org/officeDocument/2006/relationships/image" Target="../media/image8.emf"/><Relationship Id="rId2" Type="http://schemas.openxmlformats.org/officeDocument/2006/relationships/image" Target="../media/image9.e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14.emf"/><Relationship Id="rId4" Type="http://schemas.openxmlformats.org/officeDocument/2006/relationships/image" Target="../media/image15.emf"/><Relationship Id="rId1" Type="http://schemas.openxmlformats.org/officeDocument/2006/relationships/image" Target="../media/image12.emf"/><Relationship Id="rId2" Type="http://schemas.openxmlformats.org/officeDocument/2006/relationships/image" Target="../media/image13.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6.emf"/><Relationship Id="rId2" Type="http://schemas.openxmlformats.org/officeDocument/2006/relationships/image" Target="../media/image17.emf"/><Relationship Id="rId3" Type="http://schemas.openxmlformats.org/officeDocument/2006/relationships/image" Target="../media/image18.e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20.emf"/><Relationship Id="rId4" Type="http://schemas.openxmlformats.org/officeDocument/2006/relationships/image" Target="../media/image21.emf"/><Relationship Id="rId5" Type="http://schemas.openxmlformats.org/officeDocument/2006/relationships/image" Target="../media/image22.emf"/><Relationship Id="rId1" Type="http://schemas.openxmlformats.org/officeDocument/2006/relationships/image" Target="../media/image5.emf"/><Relationship Id="rId2" Type="http://schemas.openxmlformats.org/officeDocument/2006/relationships/image" Target="../media/image19.e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25.emf"/><Relationship Id="rId4" Type="http://schemas.openxmlformats.org/officeDocument/2006/relationships/image" Target="../media/image26.emf"/><Relationship Id="rId1" Type="http://schemas.openxmlformats.org/officeDocument/2006/relationships/image" Target="../media/image23.emf"/><Relationship Id="rId2" Type="http://schemas.openxmlformats.org/officeDocument/2006/relationships/image" Target="../media/image24.e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29.emf"/><Relationship Id="rId4" Type="http://schemas.openxmlformats.org/officeDocument/2006/relationships/image" Target="../media/image30.emf"/><Relationship Id="rId1" Type="http://schemas.openxmlformats.org/officeDocument/2006/relationships/image" Target="../media/image27.emf"/><Relationship Id="rId2" Type="http://schemas.openxmlformats.org/officeDocument/2006/relationships/image" Target="../media/image28.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31.e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822960" y="758952"/>
            <a:ext cx="75438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ltLang="zh-CHS" smtClean="0"/>
              <a:t>Click to edit Master title style</a:t>
            </a:r>
            <a:endParaRPr lang="en-US" dirty="0"/>
          </a:p>
        </p:txBody>
      </p:sp>
      <p:sp>
        <p:nvSpPr>
          <p:cNvPr id="3" name="Subtitle 2"/>
          <p:cNvSpPr>
            <a:spLocks noGrp="1"/>
          </p:cNvSpPr>
          <p:nvPr>
            <p:ph type="subTitle" idx="1"/>
          </p:nvPr>
        </p:nvSpPr>
        <p:spPr>
          <a:xfrm>
            <a:off x="825038" y="4455620"/>
            <a:ext cx="75438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ltLang="zh-CHS" smtClean="0"/>
              <a:t>Click to edit Master subtitle style</a:t>
            </a:r>
            <a:endParaRPr lang="en-US" dirty="0"/>
          </a:p>
        </p:txBody>
      </p:sp>
      <p:sp>
        <p:nvSpPr>
          <p:cNvPr id="4" name="Date Placeholder 3"/>
          <p:cNvSpPr>
            <a:spLocks noGrp="1"/>
          </p:cNvSpPr>
          <p:nvPr>
            <p:ph type="dt" sz="half" idx="10"/>
          </p:nvPr>
        </p:nvSpPr>
        <p:spPr/>
        <p:txBody>
          <a:bodyPr/>
          <a:lstStyle/>
          <a:p>
            <a:fld id="{4BDF68E2-58F2-4D09-BE8B-E3BD06533059}" type="datetimeFigureOut">
              <a:rPr lang="en-US" dirty="0"/>
              <a:t>15/4/9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HS" smtClean="0"/>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ltLang="zh-CHS" smtClean="0"/>
              <a:t>Click to edit Master text styles</a:t>
            </a:r>
          </a:p>
          <a:p>
            <a:pPr lvl="1"/>
            <a:r>
              <a:rPr lang="en-US" altLang="zh-CHS" smtClean="0"/>
              <a:t>Second level</a:t>
            </a:r>
          </a:p>
          <a:p>
            <a:pPr lvl="2"/>
            <a:r>
              <a:rPr lang="en-US" altLang="zh-CHS" smtClean="0"/>
              <a:t>Third level</a:t>
            </a:r>
          </a:p>
          <a:p>
            <a:pPr lvl="3"/>
            <a:r>
              <a:rPr lang="en-US" altLang="zh-CHS" smtClean="0"/>
              <a:t>Fourth level</a:t>
            </a:r>
          </a:p>
          <a:p>
            <a:pPr lvl="4"/>
            <a:r>
              <a:rPr lang="en-US" altLang="zh-CHS" smtClean="0"/>
              <a:t>Fifth level</a:t>
            </a:r>
            <a:endParaRPr lang="en-US" dirty="0"/>
          </a:p>
        </p:txBody>
      </p:sp>
      <p:sp>
        <p:nvSpPr>
          <p:cNvPr id="4" name="Date Placeholder 3"/>
          <p:cNvSpPr>
            <a:spLocks noGrp="1"/>
          </p:cNvSpPr>
          <p:nvPr>
            <p:ph type="dt" sz="half" idx="10"/>
          </p:nvPr>
        </p:nvSpPr>
        <p:spPr/>
        <p:txBody>
          <a:bodyPr/>
          <a:lstStyle/>
          <a:p>
            <a:fld id="{2E2D6473-DF6D-4702-B328-E0DD40540A4E}" type="datetimeFigureOut">
              <a:rPr lang="en-US" dirty="0"/>
              <a:t>15/4/9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6543675" y="414779"/>
            <a:ext cx="1971675" cy="5757421"/>
          </a:xfrm>
        </p:spPr>
        <p:txBody>
          <a:bodyPr vert="eaVert"/>
          <a:lstStyle/>
          <a:p>
            <a:r>
              <a:rPr lang="en-US" altLang="zh-CHS" smtClean="0"/>
              <a:t>Click to edit Master title style</a:t>
            </a:r>
            <a:endParaRPr lang="en-US" dirty="0"/>
          </a:p>
        </p:txBody>
      </p:sp>
      <p:sp>
        <p:nvSpPr>
          <p:cNvPr id="3" name="Vertical Text Placeholder 2"/>
          <p:cNvSpPr>
            <a:spLocks noGrp="1"/>
          </p:cNvSpPr>
          <p:nvPr>
            <p:ph type="body" orient="vert" idx="1"/>
          </p:nvPr>
        </p:nvSpPr>
        <p:spPr>
          <a:xfrm>
            <a:off x="628650" y="414778"/>
            <a:ext cx="5800725" cy="5757422"/>
          </a:xfrm>
        </p:spPr>
        <p:txBody>
          <a:bodyPr vert="eaVert" lIns="45720" tIns="0" rIns="45720" bIns="0"/>
          <a:lstStyle/>
          <a:p>
            <a:pPr lvl="0"/>
            <a:r>
              <a:rPr lang="en-US" altLang="zh-CHS" smtClean="0"/>
              <a:t>Click to edit Master text styles</a:t>
            </a:r>
          </a:p>
          <a:p>
            <a:pPr lvl="1"/>
            <a:r>
              <a:rPr lang="en-US" altLang="zh-CHS" smtClean="0"/>
              <a:t>Second level</a:t>
            </a:r>
          </a:p>
          <a:p>
            <a:pPr lvl="2"/>
            <a:r>
              <a:rPr lang="en-US" altLang="zh-CHS" smtClean="0"/>
              <a:t>Third level</a:t>
            </a:r>
          </a:p>
          <a:p>
            <a:pPr lvl="3"/>
            <a:r>
              <a:rPr lang="en-US" altLang="zh-CHS" smtClean="0"/>
              <a:t>Fourth level</a:t>
            </a:r>
          </a:p>
          <a:p>
            <a:pPr lvl="4"/>
            <a:r>
              <a:rPr lang="en-US" altLang="zh-CHS" smtClean="0"/>
              <a:t>Fifth level</a:t>
            </a:r>
            <a:endParaRPr lang="en-US" dirty="0"/>
          </a:p>
        </p:txBody>
      </p:sp>
      <p:sp>
        <p:nvSpPr>
          <p:cNvPr id="4" name="Date Placeholder 3"/>
          <p:cNvSpPr>
            <a:spLocks noGrp="1"/>
          </p:cNvSpPr>
          <p:nvPr>
            <p:ph type="dt" sz="half" idx="10"/>
          </p:nvPr>
        </p:nvSpPr>
        <p:spPr/>
        <p:txBody>
          <a:bodyPr/>
          <a:lstStyle/>
          <a:p>
            <a:fld id="{E26F7E3A-B166-407D-9866-32884E7D5B37}" type="datetimeFigureOut">
              <a:rPr lang="en-US" dirty="0"/>
              <a:t>15/4/9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ltLang="zh-CHS" smtClean="0"/>
              <a:t>Click to edit Master title style</a:t>
            </a:r>
            <a:endParaRPr lang="en-US" dirty="0"/>
          </a:p>
        </p:txBody>
      </p:sp>
      <p:sp>
        <p:nvSpPr>
          <p:cNvPr id="3" name="Content Placeholder 2"/>
          <p:cNvSpPr>
            <a:spLocks noGrp="1"/>
          </p:cNvSpPr>
          <p:nvPr>
            <p:ph idx="1"/>
          </p:nvPr>
        </p:nvSpPr>
        <p:spPr/>
        <p:txBody>
          <a:bodyPr/>
          <a:lstStyle/>
          <a:p>
            <a:pPr lvl="0"/>
            <a:r>
              <a:rPr lang="en-US" altLang="zh-CHS" smtClean="0"/>
              <a:t>Click to edit Master text styles</a:t>
            </a:r>
          </a:p>
          <a:p>
            <a:pPr lvl="1"/>
            <a:r>
              <a:rPr lang="en-US" altLang="zh-CHS" smtClean="0"/>
              <a:t>Second level</a:t>
            </a:r>
          </a:p>
          <a:p>
            <a:pPr lvl="2"/>
            <a:r>
              <a:rPr lang="en-US" altLang="zh-CHS" smtClean="0"/>
              <a:t>Third level</a:t>
            </a:r>
          </a:p>
          <a:p>
            <a:pPr lvl="3"/>
            <a:r>
              <a:rPr lang="en-US" altLang="zh-CHS" smtClean="0"/>
              <a:t>Fourth level</a:t>
            </a:r>
          </a:p>
          <a:p>
            <a:pPr lvl="4"/>
            <a:r>
              <a:rPr lang="en-US" altLang="zh-CHS" smtClean="0"/>
              <a:t>Fifth level</a:t>
            </a:r>
            <a:endParaRPr lang="en-US" dirty="0"/>
          </a:p>
        </p:txBody>
      </p:sp>
      <p:sp>
        <p:nvSpPr>
          <p:cNvPr id="4" name="Date Placeholder 3"/>
          <p:cNvSpPr>
            <a:spLocks noGrp="1"/>
          </p:cNvSpPr>
          <p:nvPr>
            <p:ph type="dt" sz="half" idx="10"/>
          </p:nvPr>
        </p:nvSpPr>
        <p:spPr/>
        <p:txBody>
          <a:bodyPr/>
          <a:lstStyle/>
          <a:p>
            <a:fld id="{528FC5F6-F338-4AE4-BB23-26385BCFC423}" type="datetimeFigureOut">
              <a:rPr lang="en-US" dirty="0"/>
              <a:t>15/4/9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113E31D-E2AB-40D1-8B51-AFA5AFEF393A}"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758952"/>
            <a:ext cx="75438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ltLang="zh-CHS" smtClean="0"/>
              <a:t>Click to edit Master title style</a:t>
            </a:r>
            <a:endParaRPr lang="en-US" dirty="0"/>
          </a:p>
        </p:txBody>
      </p:sp>
      <p:sp>
        <p:nvSpPr>
          <p:cNvPr id="3" name="Text Placeholder 2"/>
          <p:cNvSpPr>
            <a:spLocks noGrp="1"/>
          </p:cNvSpPr>
          <p:nvPr>
            <p:ph type="body" idx="1"/>
          </p:nvPr>
        </p:nvSpPr>
        <p:spPr>
          <a:xfrm>
            <a:off x="822960" y="4453128"/>
            <a:ext cx="75438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ltLang="zh-CHS" smtClean="0"/>
              <a:t>Click to edit Master text styles</a:t>
            </a:r>
          </a:p>
        </p:txBody>
      </p:sp>
      <p:sp>
        <p:nvSpPr>
          <p:cNvPr id="4" name="Date Placeholder 3"/>
          <p:cNvSpPr>
            <a:spLocks noGrp="1"/>
          </p:cNvSpPr>
          <p:nvPr>
            <p:ph type="dt" sz="half" idx="10"/>
          </p:nvPr>
        </p:nvSpPr>
        <p:spPr/>
        <p:txBody>
          <a:bodyPr/>
          <a:lstStyle/>
          <a:p>
            <a:fld id="{20EBB0C4-6273-4C6E-B9BD-2EDC30F1CD52}" type="datetimeFigureOut">
              <a:rPr lang="en-US" dirty="0"/>
              <a:t>15/4/9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822960" y="286604"/>
            <a:ext cx="7543800" cy="1450757"/>
          </a:xfrm>
        </p:spPr>
        <p:txBody>
          <a:bodyPr/>
          <a:lstStyle/>
          <a:p>
            <a:r>
              <a:rPr lang="en-US" altLang="zh-CHS" smtClean="0"/>
              <a:t>Click to edit Master title style</a:t>
            </a:r>
            <a:endParaRPr lang="en-US" dirty="0"/>
          </a:p>
        </p:txBody>
      </p:sp>
      <p:sp>
        <p:nvSpPr>
          <p:cNvPr id="3" name="Content Placeholder 2"/>
          <p:cNvSpPr>
            <a:spLocks noGrp="1"/>
          </p:cNvSpPr>
          <p:nvPr>
            <p:ph sz="half" idx="1"/>
          </p:nvPr>
        </p:nvSpPr>
        <p:spPr>
          <a:xfrm>
            <a:off x="822959" y="1845734"/>
            <a:ext cx="3703320" cy="4023360"/>
          </a:xfrm>
        </p:spPr>
        <p:txBody>
          <a:bodyPr/>
          <a:lstStyle/>
          <a:p>
            <a:pPr lvl="0"/>
            <a:r>
              <a:rPr lang="en-US" altLang="zh-CHS" smtClean="0"/>
              <a:t>Click to edit Master text styles</a:t>
            </a:r>
          </a:p>
          <a:p>
            <a:pPr lvl="1"/>
            <a:r>
              <a:rPr lang="en-US" altLang="zh-CHS" smtClean="0"/>
              <a:t>Second level</a:t>
            </a:r>
          </a:p>
          <a:p>
            <a:pPr lvl="2"/>
            <a:r>
              <a:rPr lang="en-US" altLang="zh-CHS" smtClean="0"/>
              <a:t>Third level</a:t>
            </a:r>
          </a:p>
          <a:p>
            <a:pPr lvl="3"/>
            <a:r>
              <a:rPr lang="en-US" altLang="zh-CHS" smtClean="0"/>
              <a:t>Fourth level</a:t>
            </a:r>
          </a:p>
          <a:p>
            <a:pPr lvl="4"/>
            <a:r>
              <a:rPr lang="en-US" altLang="zh-CHS" smtClean="0"/>
              <a:t>Fifth level</a:t>
            </a:r>
            <a:endParaRPr lang="en-US" dirty="0"/>
          </a:p>
        </p:txBody>
      </p:sp>
      <p:sp>
        <p:nvSpPr>
          <p:cNvPr id="4" name="Content Placeholder 3"/>
          <p:cNvSpPr>
            <a:spLocks noGrp="1"/>
          </p:cNvSpPr>
          <p:nvPr>
            <p:ph sz="half" idx="2"/>
          </p:nvPr>
        </p:nvSpPr>
        <p:spPr>
          <a:xfrm>
            <a:off x="4663440" y="1845735"/>
            <a:ext cx="3703320" cy="4023360"/>
          </a:xfrm>
        </p:spPr>
        <p:txBody>
          <a:bodyPr/>
          <a:lstStyle/>
          <a:p>
            <a:pPr lvl="0"/>
            <a:r>
              <a:rPr lang="en-US" altLang="zh-CHS" smtClean="0"/>
              <a:t>Click to edit Master text styles</a:t>
            </a:r>
          </a:p>
          <a:p>
            <a:pPr lvl="1"/>
            <a:r>
              <a:rPr lang="en-US" altLang="zh-CHS" smtClean="0"/>
              <a:t>Second level</a:t>
            </a:r>
          </a:p>
          <a:p>
            <a:pPr lvl="2"/>
            <a:r>
              <a:rPr lang="en-US" altLang="zh-CHS" smtClean="0"/>
              <a:t>Third level</a:t>
            </a:r>
          </a:p>
          <a:p>
            <a:pPr lvl="3"/>
            <a:r>
              <a:rPr lang="en-US" altLang="zh-CHS" smtClean="0"/>
              <a:t>Fourth level</a:t>
            </a:r>
          </a:p>
          <a:p>
            <a:pPr lvl="4"/>
            <a:r>
              <a:rPr lang="en-US" altLang="zh-CHS" smtClean="0"/>
              <a:t>Fifth level</a:t>
            </a:r>
            <a:endParaRPr lang="en-US" dirty="0"/>
          </a:p>
        </p:txBody>
      </p:sp>
      <p:sp>
        <p:nvSpPr>
          <p:cNvPr id="5" name="Date Placeholder 4"/>
          <p:cNvSpPr>
            <a:spLocks noGrp="1"/>
          </p:cNvSpPr>
          <p:nvPr>
            <p:ph type="dt" sz="half" idx="10"/>
          </p:nvPr>
        </p:nvSpPr>
        <p:spPr/>
        <p:txBody>
          <a:bodyPr/>
          <a:lstStyle/>
          <a:p>
            <a:fld id="{19AB4D41-86C1-4908-B66A-0B50CEB3BF29}" type="datetimeFigureOut">
              <a:rPr lang="en-US" dirty="0"/>
              <a:t>15/4/9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822960" y="286604"/>
            <a:ext cx="7543800" cy="1450757"/>
          </a:xfrm>
        </p:spPr>
        <p:txBody>
          <a:bodyPr/>
          <a:lstStyle/>
          <a:p>
            <a:r>
              <a:rPr lang="en-US" altLang="zh-CHS" smtClean="0"/>
              <a:t>Click to edit Master title style</a:t>
            </a:r>
            <a:endParaRPr lang="en-US" dirty="0"/>
          </a:p>
        </p:txBody>
      </p:sp>
      <p:sp>
        <p:nvSpPr>
          <p:cNvPr id="3" name="Text Placeholder 2"/>
          <p:cNvSpPr>
            <a:spLocks noGrp="1"/>
          </p:cNvSpPr>
          <p:nvPr>
            <p:ph type="body" idx="1"/>
          </p:nvPr>
        </p:nvSpPr>
        <p:spPr>
          <a:xfrm>
            <a:off x="82296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HS" smtClean="0"/>
              <a:t>Click to edit Master text styles</a:t>
            </a:r>
          </a:p>
        </p:txBody>
      </p:sp>
      <p:sp>
        <p:nvSpPr>
          <p:cNvPr id="4" name="Content Placeholder 3"/>
          <p:cNvSpPr>
            <a:spLocks noGrp="1"/>
          </p:cNvSpPr>
          <p:nvPr>
            <p:ph sz="half" idx="2"/>
          </p:nvPr>
        </p:nvSpPr>
        <p:spPr>
          <a:xfrm>
            <a:off x="822960" y="2582334"/>
            <a:ext cx="3703320" cy="3378200"/>
          </a:xfrm>
        </p:spPr>
        <p:txBody>
          <a:bodyPr/>
          <a:lstStyle/>
          <a:p>
            <a:pPr lvl="0"/>
            <a:r>
              <a:rPr lang="en-US" altLang="zh-CHS" smtClean="0"/>
              <a:t>Click to edit Master text styles</a:t>
            </a:r>
          </a:p>
          <a:p>
            <a:pPr lvl="1"/>
            <a:r>
              <a:rPr lang="en-US" altLang="zh-CHS" smtClean="0"/>
              <a:t>Second level</a:t>
            </a:r>
          </a:p>
          <a:p>
            <a:pPr lvl="2"/>
            <a:r>
              <a:rPr lang="en-US" altLang="zh-CHS" smtClean="0"/>
              <a:t>Third level</a:t>
            </a:r>
          </a:p>
          <a:p>
            <a:pPr lvl="3"/>
            <a:r>
              <a:rPr lang="en-US" altLang="zh-CHS" smtClean="0"/>
              <a:t>Fourth level</a:t>
            </a:r>
          </a:p>
          <a:p>
            <a:pPr lvl="4"/>
            <a:r>
              <a:rPr lang="en-US" altLang="zh-CHS" smtClean="0"/>
              <a:t>Fifth level</a:t>
            </a:r>
            <a:endParaRPr lang="en-US" dirty="0"/>
          </a:p>
        </p:txBody>
      </p:sp>
      <p:sp>
        <p:nvSpPr>
          <p:cNvPr id="5" name="Text Placeholder 4"/>
          <p:cNvSpPr>
            <a:spLocks noGrp="1"/>
          </p:cNvSpPr>
          <p:nvPr>
            <p:ph type="body" sz="quarter" idx="3"/>
          </p:nvPr>
        </p:nvSpPr>
        <p:spPr>
          <a:xfrm>
            <a:off x="466344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HS" smtClean="0"/>
              <a:t>Click to edit Master text styles</a:t>
            </a:r>
          </a:p>
        </p:txBody>
      </p:sp>
      <p:sp>
        <p:nvSpPr>
          <p:cNvPr id="6" name="Content Placeholder 5"/>
          <p:cNvSpPr>
            <a:spLocks noGrp="1"/>
          </p:cNvSpPr>
          <p:nvPr>
            <p:ph sz="quarter" idx="4"/>
          </p:nvPr>
        </p:nvSpPr>
        <p:spPr>
          <a:xfrm>
            <a:off x="4663440" y="2582334"/>
            <a:ext cx="3703320" cy="3378200"/>
          </a:xfrm>
        </p:spPr>
        <p:txBody>
          <a:bodyPr/>
          <a:lstStyle/>
          <a:p>
            <a:pPr lvl="0"/>
            <a:r>
              <a:rPr lang="en-US" altLang="zh-CHS" smtClean="0"/>
              <a:t>Click to edit Master text styles</a:t>
            </a:r>
          </a:p>
          <a:p>
            <a:pPr lvl="1"/>
            <a:r>
              <a:rPr lang="en-US" altLang="zh-CHS" smtClean="0"/>
              <a:t>Second level</a:t>
            </a:r>
          </a:p>
          <a:p>
            <a:pPr lvl="2"/>
            <a:r>
              <a:rPr lang="en-US" altLang="zh-CHS" smtClean="0"/>
              <a:t>Third level</a:t>
            </a:r>
          </a:p>
          <a:p>
            <a:pPr lvl="3"/>
            <a:r>
              <a:rPr lang="en-US" altLang="zh-CHS" smtClean="0"/>
              <a:t>Fourth level</a:t>
            </a:r>
          </a:p>
          <a:p>
            <a:pPr lvl="4"/>
            <a:r>
              <a:rPr lang="en-US" altLang="zh-CHS" smtClean="0"/>
              <a:t>Fifth level</a:t>
            </a:r>
            <a:endParaRPr lang="en-US" dirty="0"/>
          </a:p>
        </p:txBody>
      </p:sp>
      <p:sp>
        <p:nvSpPr>
          <p:cNvPr id="7" name="Date Placeholder 6"/>
          <p:cNvSpPr>
            <a:spLocks noGrp="1"/>
          </p:cNvSpPr>
          <p:nvPr>
            <p:ph type="dt" sz="half" idx="10"/>
          </p:nvPr>
        </p:nvSpPr>
        <p:spPr/>
        <p:txBody>
          <a:bodyPr/>
          <a:lstStyle/>
          <a:p>
            <a:fld id="{E6426E2C-56C1-4E0D-A793-0088A7FDD37E}" type="datetimeFigureOut">
              <a:rPr lang="en-US" dirty="0"/>
              <a:t>15/4/9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HS" smtClean="0"/>
              <a:t>Click to edit Master title style</a:t>
            </a:r>
            <a:endParaRPr lang="en-US" dirty="0"/>
          </a:p>
        </p:txBody>
      </p:sp>
      <p:sp>
        <p:nvSpPr>
          <p:cNvPr id="3" name="Date Placeholder 2"/>
          <p:cNvSpPr>
            <a:spLocks noGrp="1"/>
          </p:cNvSpPr>
          <p:nvPr>
            <p:ph type="dt" sz="half" idx="10"/>
          </p:nvPr>
        </p:nvSpPr>
        <p:spPr/>
        <p:txBody>
          <a:bodyPr/>
          <a:lstStyle/>
          <a:p>
            <a:fld id="{C8C39B41-D8B5-4052-B551-9B5525EAA8B6}" type="datetimeFigureOut">
              <a:rPr lang="en-US" dirty="0"/>
              <a:t>15/4/9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4D94136C-8742-45B2-AF27-D93DF72833A9}" type="datetimeFigureOut">
              <a:rPr lang="en-US" dirty="0"/>
              <a:t>15/4/9</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3"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594359"/>
            <a:ext cx="2400300" cy="2286000"/>
          </a:xfrm>
        </p:spPr>
        <p:txBody>
          <a:bodyPr anchor="b">
            <a:normAutofit/>
          </a:bodyPr>
          <a:lstStyle>
            <a:lvl1pPr>
              <a:defRPr sz="3600" b="0">
                <a:solidFill>
                  <a:srgbClr val="FFFFFF"/>
                </a:solidFill>
              </a:defRPr>
            </a:lvl1pPr>
          </a:lstStyle>
          <a:p>
            <a:r>
              <a:rPr lang="en-US" altLang="zh-CHS" smtClean="0"/>
              <a:t>Click to edit Master title style</a:t>
            </a:r>
            <a:endParaRPr lang="en-US" dirty="0"/>
          </a:p>
        </p:txBody>
      </p:sp>
      <p:sp>
        <p:nvSpPr>
          <p:cNvPr id="3" name="Content Placeholder 2"/>
          <p:cNvSpPr>
            <a:spLocks noGrp="1"/>
          </p:cNvSpPr>
          <p:nvPr>
            <p:ph idx="1"/>
          </p:nvPr>
        </p:nvSpPr>
        <p:spPr>
          <a:xfrm>
            <a:off x="3600450" y="731520"/>
            <a:ext cx="4869180" cy="5257800"/>
          </a:xfrm>
        </p:spPr>
        <p:txBody>
          <a:bodyPr/>
          <a:lstStyle/>
          <a:p>
            <a:pPr lvl="0"/>
            <a:r>
              <a:rPr lang="en-US" altLang="zh-CHS" smtClean="0"/>
              <a:t>Click to edit Master text styles</a:t>
            </a:r>
          </a:p>
          <a:p>
            <a:pPr lvl="1"/>
            <a:r>
              <a:rPr lang="en-US" altLang="zh-CHS" smtClean="0"/>
              <a:t>Second level</a:t>
            </a:r>
          </a:p>
          <a:p>
            <a:pPr lvl="2"/>
            <a:r>
              <a:rPr lang="en-US" altLang="zh-CHS" smtClean="0"/>
              <a:t>Third level</a:t>
            </a:r>
          </a:p>
          <a:p>
            <a:pPr lvl="3"/>
            <a:r>
              <a:rPr lang="en-US" altLang="zh-CHS" smtClean="0"/>
              <a:t>Fourth level</a:t>
            </a:r>
          </a:p>
          <a:p>
            <a:pPr lvl="4"/>
            <a:r>
              <a:rPr lang="en-US" altLang="zh-CHS" smtClean="0"/>
              <a:t>Fifth level</a:t>
            </a:r>
            <a:endParaRPr lang="en-US" dirty="0"/>
          </a:p>
        </p:txBody>
      </p:sp>
      <p:sp>
        <p:nvSpPr>
          <p:cNvPr id="4" name="Text Placeholder 3"/>
          <p:cNvSpPr>
            <a:spLocks noGrp="1"/>
          </p:cNvSpPr>
          <p:nvPr>
            <p:ph type="body" sz="half" idx="2"/>
          </p:nvPr>
        </p:nvSpPr>
        <p:spPr>
          <a:xfrm>
            <a:off x="342900" y="2926080"/>
            <a:ext cx="24003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HS" smtClean="0"/>
              <a:t>Click to edit Master text styles</a:t>
            </a:r>
          </a:p>
        </p:txBody>
      </p:sp>
      <p:sp>
        <p:nvSpPr>
          <p:cNvPr id="5" name="Date Placeholder 4"/>
          <p:cNvSpPr>
            <a:spLocks noGrp="1"/>
          </p:cNvSpPr>
          <p:nvPr>
            <p:ph type="dt" sz="half" idx="10"/>
          </p:nvPr>
        </p:nvSpPr>
        <p:spPr>
          <a:xfrm>
            <a:off x="349134" y="6459786"/>
            <a:ext cx="1963883" cy="365125"/>
          </a:xfrm>
        </p:spPr>
        <p:txBody>
          <a:bodyPr/>
          <a:lstStyle>
            <a:lvl1pPr algn="l">
              <a:defRPr/>
            </a:lvl1pPr>
          </a:lstStyle>
          <a:p>
            <a:fld id="{32ABBEA6-7C60-4B02-AE87-00D78D8422AF}" type="datetimeFigureOut">
              <a:rPr lang="en-US" dirty="0"/>
              <a:t>15/4/9</a:t>
            </a:fld>
            <a:endParaRPr lang="en-US" dirty="0"/>
          </a:p>
        </p:txBody>
      </p:sp>
      <p:sp>
        <p:nvSpPr>
          <p:cNvPr id="6" name="Footer Placeholder 5"/>
          <p:cNvSpPr>
            <a:spLocks noGrp="1"/>
          </p:cNvSpPr>
          <p:nvPr>
            <p:ph type="ftr" sz="quarter" idx="11"/>
          </p:nvPr>
        </p:nvSpPr>
        <p:spPr>
          <a:xfrm>
            <a:off x="3600450" y="6459786"/>
            <a:ext cx="348615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4FAB73BC-B049-4115-A692-8D63A059BFB8}"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9141619"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2" y="491507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5074920"/>
            <a:ext cx="7584948" cy="822960"/>
          </a:xfrm>
        </p:spPr>
        <p:txBody>
          <a:bodyPr lIns="91440" tIns="0" rIns="91440" bIns="0" anchor="b">
            <a:noAutofit/>
          </a:bodyPr>
          <a:lstStyle>
            <a:lvl1pPr>
              <a:defRPr sz="3600" b="0">
                <a:solidFill>
                  <a:srgbClr val="FFFFFF"/>
                </a:solidFill>
              </a:defRPr>
            </a:lvl1pPr>
          </a:lstStyle>
          <a:p>
            <a:r>
              <a:rPr lang="en-US" altLang="zh-CHS" smtClean="0"/>
              <a:t>Click to edit Master title style</a:t>
            </a:r>
            <a:endParaRPr lang="en-US" dirty="0"/>
          </a:p>
        </p:txBody>
      </p:sp>
      <p:sp>
        <p:nvSpPr>
          <p:cNvPr id="3" name="Picture Placeholder 2"/>
          <p:cNvSpPr>
            <a:spLocks noGrp="1" noChangeAspect="1"/>
          </p:cNvSpPr>
          <p:nvPr>
            <p:ph type="pic" idx="1"/>
          </p:nvPr>
        </p:nvSpPr>
        <p:spPr>
          <a:xfrm>
            <a:off x="12" y="0"/>
            <a:ext cx="9143989" cy="4915076"/>
          </a:xfrm>
          <a:solidFill>
            <a:schemeClr val="accent3"/>
          </a:solid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zh-CHS" smtClean="0"/>
              <a:t>Drag picture to placeholder or click icon to add</a:t>
            </a:r>
            <a:endParaRPr lang="en-US" dirty="0"/>
          </a:p>
        </p:txBody>
      </p:sp>
      <p:sp>
        <p:nvSpPr>
          <p:cNvPr id="4" name="Text Placeholder 3"/>
          <p:cNvSpPr>
            <a:spLocks noGrp="1"/>
          </p:cNvSpPr>
          <p:nvPr>
            <p:ph type="body" sz="half" idx="2"/>
          </p:nvPr>
        </p:nvSpPr>
        <p:spPr>
          <a:xfrm>
            <a:off x="822960" y="5907023"/>
            <a:ext cx="7584948"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HS" smtClean="0"/>
              <a:t>Click to edit Master text styles</a:t>
            </a:r>
          </a:p>
        </p:txBody>
      </p:sp>
      <p:sp>
        <p:nvSpPr>
          <p:cNvPr id="5" name="Date Placeholder 4"/>
          <p:cNvSpPr>
            <a:spLocks noGrp="1"/>
          </p:cNvSpPr>
          <p:nvPr>
            <p:ph type="dt" sz="half" idx="10"/>
          </p:nvPr>
        </p:nvSpPr>
        <p:spPr/>
        <p:txBody>
          <a:bodyPr/>
          <a:lstStyle/>
          <a:p>
            <a:fld id="{C9CAD897-D46E-4AD2-BD9B-49DD3E640873}" type="datetimeFigureOut">
              <a:rPr lang="en-US" dirty="0"/>
              <a:t>15/4/9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9144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9144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604864" y="0"/>
            <a:ext cx="7804499" cy="1083149"/>
          </a:xfrm>
          <a:prstGeom prst="rect">
            <a:avLst/>
          </a:prstGeom>
        </p:spPr>
        <p:txBody>
          <a:bodyPr vert="horz" lIns="91440" tIns="45720" rIns="91440" bIns="45720" rtlCol="0" anchor="b">
            <a:normAutofit/>
          </a:bodyPr>
          <a:lstStyle/>
          <a:p>
            <a:r>
              <a:rPr lang="en-US" altLang="zh-CHS" smtClean="0"/>
              <a:t>Click to edit Master title style</a:t>
            </a:r>
            <a:endParaRPr lang="en-US" dirty="0"/>
          </a:p>
        </p:txBody>
      </p:sp>
      <p:sp>
        <p:nvSpPr>
          <p:cNvPr id="3" name="Text Placeholder 2"/>
          <p:cNvSpPr>
            <a:spLocks noGrp="1"/>
          </p:cNvSpPr>
          <p:nvPr>
            <p:ph type="body" idx="1"/>
          </p:nvPr>
        </p:nvSpPr>
        <p:spPr>
          <a:xfrm>
            <a:off x="822960" y="1845734"/>
            <a:ext cx="7543800" cy="4023360"/>
          </a:xfrm>
          <a:prstGeom prst="rect">
            <a:avLst/>
          </a:prstGeom>
        </p:spPr>
        <p:txBody>
          <a:bodyPr vert="horz" lIns="0" tIns="45720" rIns="0" bIns="45720" rtlCol="0">
            <a:normAutofit/>
          </a:bodyPr>
          <a:lstStyle/>
          <a:p>
            <a:pPr lvl="0"/>
            <a:r>
              <a:rPr lang="en-US" altLang="zh-CHS" smtClean="0"/>
              <a:t>Click to edit Master text styles</a:t>
            </a:r>
          </a:p>
          <a:p>
            <a:pPr lvl="1"/>
            <a:r>
              <a:rPr lang="en-US" altLang="zh-CHS" smtClean="0"/>
              <a:t>Second level</a:t>
            </a:r>
          </a:p>
          <a:p>
            <a:pPr lvl="2"/>
            <a:r>
              <a:rPr lang="en-US" altLang="zh-CHS" smtClean="0"/>
              <a:t>Third level</a:t>
            </a:r>
          </a:p>
          <a:p>
            <a:pPr lvl="3"/>
            <a:r>
              <a:rPr lang="en-US" altLang="zh-CHS" smtClean="0"/>
              <a:t>Fourth level</a:t>
            </a:r>
          </a:p>
          <a:p>
            <a:pPr lvl="4"/>
            <a:r>
              <a:rPr lang="en-US" altLang="zh-CHS" smtClean="0"/>
              <a:t>Fifth level</a:t>
            </a:r>
            <a:endParaRPr lang="en-US" dirty="0"/>
          </a:p>
        </p:txBody>
      </p:sp>
      <p:sp>
        <p:nvSpPr>
          <p:cNvPr id="4" name="Date Placeholder 3"/>
          <p:cNvSpPr>
            <a:spLocks noGrp="1"/>
          </p:cNvSpPr>
          <p:nvPr>
            <p:ph type="dt" sz="half" idx="2"/>
          </p:nvPr>
        </p:nvSpPr>
        <p:spPr>
          <a:xfrm>
            <a:off x="822961" y="6459786"/>
            <a:ext cx="1854203" cy="365125"/>
          </a:xfrm>
          <a:prstGeom prst="rect">
            <a:avLst/>
          </a:prstGeom>
        </p:spPr>
        <p:txBody>
          <a:bodyPr vert="horz" lIns="91440" tIns="45720" rIns="91440" bIns="45720" rtlCol="0" anchor="ctr"/>
          <a:lstStyle>
            <a:lvl1pPr algn="l">
              <a:defRPr sz="900">
                <a:solidFill>
                  <a:srgbClr val="FFFFFF"/>
                </a:solidFill>
              </a:defRPr>
            </a:lvl1pPr>
          </a:lstStyle>
          <a:p>
            <a:fld id="{98624D31-43A5-475A-80CF-332C9F6DCF35}" type="datetimeFigureOut">
              <a:rPr lang="en-US" dirty="0"/>
              <a:t>15/4/9</a:t>
            </a:fld>
            <a:endParaRPr lang="en-US" dirty="0"/>
          </a:p>
        </p:txBody>
      </p:sp>
      <p:sp>
        <p:nvSpPr>
          <p:cNvPr id="5" name="Footer Placeholder 4"/>
          <p:cNvSpPr>
            <a:spLocks noGrp="1"/>
          </p:cNvSpPr>
          <p:nvPr>
            <p:ph type="ftr" sz="quarter" idx="3"/>
          </p:nvPr>
        </p:nvSpPr>
        <p:spPr>
          <a:xfrm>
            <a:off x="2764639" y="6459786"/>
            <a:ext cx="3617103"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7425344" y="6459786"/>
            <a:ext cx="984019" cy="365125"/>
          </a:xfrm>
          <a:prstGeom prst="rect">
            <a:avLst/>
          </a:prstGeom>
        </p:spPr>
        <p:txBody>
          <a:bodyPr vert="horz" lIns="91440" tIns="45720" rIns="91440" bIns="45720" rtlCol="0" anchor="ctr"/>
          <a:lstStyle>
            <a:lvl1pPr algn="r">
              <a:defRPr sz="1050">
                <a:solidFill>
                  <a:srgbClr val="FFFFFF"/>
                </a:solidFill>
              </a:defRPr>
            </a:lvl1pPr>
          </a:lstStyle>
          <a:p>
            <a:fld id="{4FAB73BC-B049-4115-A692-8D63A059BFB8}" type="slidenum">
              <a:rPr lang="en-US" dirty="0"/>
              <a:pPr/>
              <a:t>‹#›</a:t>
            </a:fld>
            <a:endParaRPr lang="en-US" dirty="0"/>
          </a:p>
        </p:txBody>
      </p:sp>
      <p:cxnSp>
        <p:nvCxnSpPr>
          <p:cNvPr id="10" name="Straight Connector 9"/>
          <p:cNvCxnSpPr/>
          <p:nvPr/>
        </p:nvCxnSpPr>
        <p:spPr>
          <a:xfrm>
            <a:off x="822960" y="968184"/>
            <a:ext cx="74752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6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oleObject" Target="../embeddings/Microsoft___33.bin"/><Relationship Id="rId4" Type="http://schemas.openxmlformats.org/officeDocument/2006/relationships/image" Target="../media/image31.emf"/><Relationship Id="rId1" Type="http://schemas.openxmlformats.org/officeDocument/2006/relationships/vmlDrawing" Target="../drawings/vmlDrawing9.vml"/><Relationship Id="rId2"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3.tiff"/><Relationship Id="rId4" Type="http://schemas.openxmlformats.org/officeDocument/2006/relationships/image" Target="../media/image34.tiff"/><Relationship Id="rId5" Type="http://schemas.openxmlformats.org/officeDocument/2006/relationships/image" Target="../media/image35.tiff"/><Relationship Id="rId6" Type="http://schemas.openxmlformats.org/officeDocument/2006/relationships/image" Target="../media/image36.tiff"/><Relationship Id="rId7" Type="http://schemas.openxmlformats.org/officeDocument/2006/relationships/image" Target="../media/image37.tiff"/><Relationship Id="rId8" Type="http://schemas.openxmlformats.org/officeDocument/2006/relationships/image" Target="../media/image38.tiff"/><Relationship Id="rId9" Type="http://schemas.openxmlformats.org/officeDocument/2006/relationships/image" Target="../media/image39.tiff"/><Relationship Id="rId1" Type="http://schemas.openxmlformats.org/officeDocument/2006/relationships/slideLayout" Target="../slideLayouts/slideLayout2.xml"/><Relationship Id="rId2" Type="http://schemas.openxmlformats.org/officeDocument/2006/relationships/image" Target="../media/image32.tiff"/></Relationships>
</file>

<file path=ppt/slides/_rels/slide16.xml.rels><?xml version="1.0" encoding="UTF-8" standalone="yes"?>
<Relationships xmlns="http://schemas.openxmlformats.org/package/2006/relationships"><Relationship Id="rId3" Type="http://schemas.openxmlformats.org/officeDocument/2006/relationships/image" Target="../media/image41.tiff"/><Relationship Id="rId4" Type="http://schemas.openxmlformats.org/officeDocument/2006/relationships/image" Target="../media/image42.tiff"/><Relationship Id="rId5" Type="http://schemas.openxmlformats.org/officeDocument/2006/relationships/image" Target="../media/image43.tiff"/><Relationship Id="rId6" Type="http://schemas.openxmlformats.org/officeDocument/2006/relationships/image" Target="../media/image44.tiff"/><Relationship Id="rId7" Type="http://schemas.openxmlformats.org/officeDocument/2006/relationships/image" Target="../media/image45.tiff"/><Relationship Id="rId8" Type="http://schemas.openxmlformats.org/officeDocument/2006/relationships/image" Target="../media/image46.tiff"/><Relationship Id="rId9" Type="http://schemas.openxmlformats.org/officeDocument/2006/relationships/image" Target="../media/image47.tiff"/><Relationship Id="rId1" Type="http://schemas.openxmlformats.org/officeDocument/2006/relationships/slideLayout" Target="../slideLayouts/slideLayout2.xml"/><Relationship Id="rId2" Type="http://schemas.openxmlformats.org/officeDocument/2006/relationships/image" Target="../media/image40.tiff"/></Relationships>
</file>

<file path=ppt/slides/_rels/slide17.xml.rels><?xml version="1.0" encoding="UTF-8" standalone="yes"?>
<Relationships xmlns="http://schemas.openxmlformats.org/package/2006/relationships"><Relationship Id="rId3" Type="http://schemas.openxmlformats.org/officeDocument/2006/relationships/image" Target="../media/image49.tiff"/><Relationship Id="rId4" Type="http://schemas.openxmlformats.org/officeDocument/2006/relationships/image" Target="../media/image50.tiff"/><Relationship Id="rId5" Type="http://schemas.openxmlformats.org/officeDocument/2006/relationships/image" Target="../media/image51.tiff"/><Relationship Id="rId6" Type="http://schemas.openxmlformats.org/officeDocument/2006/relationships/image" Target="../media/image52.tiff"/><Relationship Id="rId7" Type="http://schemas.openxmlformats.org/officeDocument/2006/relationships/image" Target="../media/image53.tiff"/><Relationship Id="rId8" Type="http://schemas.openxmlformats.org/officeDocument/2006/relationships/image" Target="../media/image54.tiff"/><Relationship Id="rId1" Type="http://schemas.openxmlformats.org/officeDocument/2006/relationships/slideLayout" Target="../slideLayouts/slideLayout2.xml"/><Relationship Id="rId2" Type="http://schemas.openxmlformats.org/officeDocument/2006/relationships/image" Target="../media/image48.tiff"/></Relationships>
</file>

<file path=ppt/slides/_rels/slide18.xml.rels><?xml version="1.0" encoding="UTF-8" standalone="yes"?>
<Relationships xmlns="http://schemas.openxmlformats.org/package/2006/relationships"><Relationship Id="rId3" Type="http://schemas.openxmlformats.org/officeDocument/2006/relationships/image" Target="../media/image56.tiff"/><Relationship Id="rId4" Type="http://schemas.openxmlformats.org/officeDocument/2006/relationships/image" Target="../media/image57.tiff"/><Relationship Id="rId5" Type="http://schemas.openxmlformats.org/officeDocument/2006/relationships/image" Target="../media/image58.tiff"/><Relationship Id="rId6" Type="http://schemas.openxmlformats.org/officeDocument/2006/relationships/image" Target="../media/image59.tiff"/><Relationship Id="rId7" Type="http://schemas.openxmlformats.org/officeDocument/2006/relationships/image" Target="../media/image60.tiff"/><Relationship Id="rId8" Type="http://schemas.openxmlformats.org/officeDocument/2006/relationships/image" Target="../media/image61.tiff"/><Relationship Id="rId1" Type="http://schemas.openxmlformats.org/officeDocument/2006/relationships/slideLayout" Target="../slideLayouts/slideLayout2.xml"/><Relationship Id="rId2" Type="http://schemas.openxmlformats.org/officeDocument/2006/relationships/image" Target="../media/image55.tif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oleObject" Target="../embeddings/Microsoft___1.bin"/><Relationship Id="rId4" Type="http://schemas.openxmlformats.org/officeDocument/2006/relationships/image" Target="../media/image1.emf"/><Relationship Id="rId5" Type="http://schemas.openxmlformats.org/officeDocument/2006/relationships/oleObject" Target="../embeddings/Microsoft___2.bin"/><Relationship Id="rId6" Type="http://schemas.openxmlformats.org/officeDocument/2006/relationships/image" Target="../media/image2.emf"/><Relationship Id="rId7" Type="http://schemas.openxmlformats.org/officeDocument/2006/relationships/oleObject" Target="../embeddings/Microsoft___3.bin"/><Relationship Id="rId8" Type="http://schemas.openxmlformats.org/officeDocument/2006/relationships/image" Target="../media/image3.emf"/><Relationship Id="rId9" Type="http://schemas.openxmlformats.org/officeDocument/2006/relationships/oleObject" Target="../embeddings/Microsoft___4.bin"/><Relationship Id="rId10" Type="http://schemas.openxmlformats.org/officeDocument/2006/relationships/image" Target="../media/image4.emf"/><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oleObject" Target="../embeddings/Microsoft___5.bin"/><Relationship Id="rId4" Type="http://schemas.openxmlformats.org/officeDocument/2006/relationships/image" Target="../media/image5.emf"/><Relationship Id="rId5" Type="http://schemas.openxmlformats.org/officeDocument/2006/relationships/oleObject" Target="../embeddings/Microsoft___6.bin"/><Relationship Id="rId6" Type="http://schemas.openxmlformats.org/officeDocument/2006/relationships/image" Target="../media/image6.emf"/><Relationship Id="rId7" Type="http://schemas.openxmlformats.org/officeDocument/2006/relationships/oleObject" Target="../embeddings/Microsoft___7.bin"/><Relationship Id="rId8" Type="http://schemas.openxmlformats.org/officeDocument/2006/relationships/image" Target="../media/image2.emf"/><Relationship Id="rId9" Type="http://schemas.openxmlformats.org/officeDocument/2006/relationships/oleObject" Target="../embeddings/Microsoft___8.bin"/><Relationship Id="rId10" Type="http://schemas.openxmlformats.org/officeDocument/2006/relationships/image" Target="../media/image7.emf"/><Relationship Id="rId1" Type="http://schemas.openxmlformats.org/officeDocument/2006/relationships/vmlDrawing" Target="../drawings/vmlDrawing2.vml"/><Relationship Id="rId2"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oleObject" Target="../embeddings/Microsoft___9.bin"/><Relationship Id="rId4" Type="http://schemas.openxmlformats.org/officeDocument/2006/relationships/image" Target="../media/image8.emf"/><Relationship Id="rId5" Type="http://schemas.openxmlformats.org/officeDocument/2006/relationships/oleObject" Target="../embeddings/Microsoft___10.bin"/><Relationship Id="rId6" Type="http://schemas.openxmlformats.org/officeDocument/2006/relationships/image" Target="../media/image9.emf"/><Relationship Id="rId7" Type="http://schemas.openxmlformats.org/officeDocument/2006/relationships/oleObject" Target="../embeddings/Microsoft___11.bin"/><Relationship Id="rId8" Type="http://schemas.openxmlformats.org/officeDocument/2006/relationships/image" Target="../media/image10.emf"/><Relationship Id="rId9" Type="http://schemas.openxmlformats.org/officeDocument/2006/relationships/oleObject" Target="../embeddings/Microsoft___12.bin"/><Relationship Id="rId10" Type="http://schemas.openxmlformats.org/officeDocument/2006/relationships/image" Target="../media/image11.emf"/><Relationship Id="rId1" Type="http://schemas.openxmlformats.org/officeDocument/2006/relationships/vmlDrawing" Target="../drawings/vmlDrawing3.vml"/><Relationship Id="rId2"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oleObject" Target="../embeddings/Microsoft___13.bin"/><Relationship Id="rId4" Type="http://schemas.openxmlformats.org/officeDocument/2006/relationships/image" Target="../media/image12.emf"/><Relationship Id="rId5" Type="http://schemas.openxmlformats.org/officeDocument/2006/relationships/oleObject" Target="../embeddings/Microsoft___14.bin"/><Relationship Id="rId6" Type="http://schemas.openxmlformats.org/officeDocument/2006/relationships/image" Target="../media/image13.emf"/><Relationship Id="rId7" Type="http://schemas.openxmlformats.org/officeDocument/2006/relationships/oleObject" Target="../embeddings/Microsoft___15.bin"/><Relationship Id="rId8" Type="http://schemas.openxmlformats.org/officeDocument/2006/relationships/image" Target="../media/image14.emf"/><Relationship Id="rId9" Type="http://schemas.openxmlformats.org/officeDocument/2006/relationships/oleObject" Target="../embeddings/Microsoft___16.bin"/><Relationship Id="rId10" Type="http://schemas.openxmlformats.org/officeDocument/2006/relationships/image" Target="../media/image15.emf"/><Relationship Id="rId1" Type="http://schemas.openxmlformats.org/officeDocument/2006/relationships/vmlDrawing" Target="../drawings/vmlDrawing4.vml"/><Relationship Id="rId2"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oleObject" Target="../embeddings/Microsoft___17.bin"/><Relationship Id="rId4" Type="http://schemas.openxmlformats.org/officeDocument/2006/relationships/image" Target="../media/image16.emf"/><Relationship Id="rId5" Type="http://schemas.openxmlformats.org/officeDocument/2006/relationships/oleObject" Target="../embeddings/Microsoft___18.bin"/><Relationship Id="rId6" Type="http://schemas.openxmlformats.org/officeDocument/2006/relationships/image" Target="../media/image17.emf"/><Relationship Id="rId7" Type="http://schemas.openxmlformats.org/officeDocument/2006/relationships/oleObject" Target="../embeddings/Microsoft___19.bin"/><Relationship Id="rId8" Type="http://schemas.openxmlformats.org/officeDocument/2006/relationships/image" Target="../media/image18.emf"/><Relationship Id="rId1" Type="http://schemas.openxmlformats.org/officeDocument/2006/relationships/vmlDrawing" Target="../drawings/vmlDrawing5.vml"/><Relationship Id="rId2"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1" Type="http://schemas.openxmlformats.org/officeDocument/2006/relationships/oleObject" Target="../embeddings/Microsoft___24.bin"/><Relationship Id="rId12" Type="http://schemas.openxmlformats.org/officeDocument/2006/relationships/image" Target="../media/image22.emf"/><Relationship Id="rId1" Type="http://schemas.openxmlformats.org/officeDocument/2006/relationships/vmlDrawing" Target="../drawings/vmlDrawing6.vml"/><Relationship Id="rId2" Type="http://schemas.openxmlformats.org/officeDocument/2006/relationships/slideLayout" Target="../slideLayouts/slideLayout2.xml"/><Relationship Id="rId3" Type="http://schemas.openxmlformats.org/officeDocument/2006/relationships/oleObject" Target="../embeddings/Microsoft___20.bin"/><Relationship Id="rId4" Type="http://schemas.openxmlformats.org/officeDocument/2006/relationships/image" Target="../media/image5.emf"/><Relationship Id="rId5" Type="http://schemas.openxmlformats.org/officeDocument/2006/relationships/oleObject" Target="../embeddings/Microsoft___21.bin"/><Relationship Id="rId6" Type="http://schemas.openxmlformats.org/officeDocument/2006/relationships/image" Target="../media/image19.emf"/><Relationship Id="rId7" Type="http://schemas.openxmlformats.org/officeDocument/2006/relationships/oleObject" Target="../embeddings/Microsoft___22.bin"/><Relationship Id="rId8" Type="http://schemas.openxmlformats.org/officeDocument/2006/relationships/image" Target="../media/image20.emf"/><Relationship Id="rId9" Type="http://schemas.openxmlformats.org/officeDocument/2006/relationships/oleObject" Target="../embeddings/Microsoft___23.bin"/><Relationship Id="rId10" Type="http://schemas.openxmlformats.org/officeDocument/2006/relationships/image" Target="../media/image21.emf"/></Relationships>
</file>

<file path=ppt/slides/_rels/slide8.xml.rels><?xml version="1.0" encoding="UTF-8" standalone="yes"?>
<Relationships xmlns="http://schemas.openxmlformats.org/package/2006/relationships"><Relationship Id="rId3" Type="http://schemas.openxmlformats.org/officeDocument/2006/relationships/oleObject" Target="../embeddings/Microsoft___25.bin"/><Relationship Id="rId4" Type="http://schemas.openxmlformats.org/officeDocument/2006/relationships/image" Target="../media/image23.emf"/><Relationship Id="rId5" Type="http://schemas.openxmlformats.org/officeDocument/2006/relationships/oleObject" Target="../embeddings/Microsoft___26.bin"/><Relationship Id="rId6" Type="http://schemas.openxmlformats.org/officeDocument/2006/relationships/image" Target="../media/image24.emf"/><Relationship Id="rId7" Type="http://schemas.openxmlformats.org/officeDocument/2006/relationships/oleObject" Target="../embeddings/Microsoft___27.bin"/><Relationship Id="rId8" Type="http://schemas.openxmlformats.org/officeDocument/2006/relationships/image" Target="../media/image25.emf"/><Relationship Id="rId9" Type="http://schemas.openxmlformats.org/officeDocument/2006/relationships/oleObject" Target="../embeddings/Microsoft___28.bin"/><Relationship Id="rId10" Type="http://schemas.openxmlformats.org/officeDocument/2006/relationships/image" Target="../media/image26.emf"/><Relationship Id="rId1" Type="http://schemas.openxmlformats.org/officeDocument/2006/relationships/vmlDrawing" Target="../drawings/vmlDrawing7.vml"/><Relationship Id="rId2"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oleObject" Target="../embeddings/Microsoft___29.bin"/><Relationship Id="rId4" Type="http://schemas.openxmlformats.org/officeDocument/2006/relationships/image" Target="../media/image27.emf"/><Relationship Id="rId5" Type="http://schemas.openxmlformats.org/officeDocument/2006/relationships/oleObject" Target="../embeddings/Microsoft___30.bin"/><Relationship Id="rId6" Type="http://schemas.openxmlformats.org/officeDocument/2006/relationships/image" Target="../media/image28.emf"/><Relationship Id="rId7" Type="http://schemas.openxmlformats.org/officeDocument/2006/relationships/oleObject" Target="../embeddings/Microsoft___31.bin"/><Relationship Id="rId8" Type="http://schemas.openxmlformats.org/officeDocument/2006/relationships/image" Target="../media/image29.emf"/><Relationship Id="rId9" Type="http://schemas.openxmlformats.org/officeDocument/2006/relationships/oleObject" Target="../embeddings/Microsoft___32.bin"/><Relationship Id="rId10" Type="http://schemas.openxmlformats.org/officeDocument/2006/relationships/image" Target="../media/image30.emf"/><Relationship Id="rId1" Type="http://schemas.openxmlformats.org/officeDocument/2006/relationships/vmlDrawing" Target="../drawings/vmlDrawing8.vml"/><Relationship Id="rId2"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algn="ctr"/>
            <a:r>
              <a:rPr lang="zh-CHS" altLang="en-US" dirty="0" smtClean="0">
                <a:solidFill>
                  <a:schemeClr val="accent2"/>
                </a:solidFill>
                <a:latin typeface="黑体"/>
                <a:ea typeface="黑体"/>
                <a:cs typeface="黑体"/>
              </a:rPr>
              <a:t>典型关联分析</a:t>
            </a:r>
            <a:br>
              <a:rPr lang="zh-CHS" altLang="en-US" dirty="0" smtClean="0">
                <a:solidFill>
                  <a:schemeClr val="accent2"/>
                </a:solidFill>
                <a:latin typeface="黑体"/>
                <a:ea typeface="黑体"/>
                <a:cs typeface="黑体"/>
              </a:rPr>
            </a:br>
            <a:r>
              <a:rPr lang="zh-CHS" altLang="en-US" dirty="0" smtClean="0">
                <a:solidFill>
                  <a:schemeClr val="accent2"/>
                </a:solidFill>
                <a:latin typeface="黑体"/>
                <a:ea typeface="黑体"/>
                <a:cs typeface="黑体"/>
              </a:rPr>
              <a:t>在图像分类中的</a:t>
            </a:r>
            <a:r>
              <a:rPr lang="en-US" altLang="en-US" dirty="0" smtClean="0">
                <a:solidFill>
                  <a:schemeClr val="accent2"/>
                </a:solidFill>
                <a:latin typeface="黑体"/>
                <a:ea typeface="黑体"/>
                <a:cs typeface="黑体"/>
              </a:rPr>
              <a:t>简单</a:t>
            </a:r>
            <a:r>
              <a:rPr lang="zh-CHS" altLang="en-US" dirty="0" smtClean="0">
                <a:solidFill>
                  <a:schemeClr val="accent2"/>
                </a:solidFill>
                <a:latin typeface="黑体"/>
                <a:ea typeface="黑体"/>
                <a:cs typeface="黑体"/>
              </a:rPr>
              <a:t>应</a:t>
            </a:r>
            <a:r>
              <a:rPr lang="zh-CHS" altLang="en-US" dirty="0" smtClean="0">
                <a:solidFill>
                  <a:schemeClr val="accent2"/>
                </a:solidFill>
                <a:latin typeface="黑体"/>
                <a:ea typeface="黑体"/>
                <a:cs typeface="黑体"/>
              </a:rPr>
              <a:t>用</a:t>
            </a:r>
            <a:endParaRPr lang="en-US" dirty="0">
              <a:solidFill>
                <a:schemeClr val="accent2"/>
              </a:solidFill>
              <a:latin typeface="黑体"/>
              <a:ea typeface="黑体"/>
              <a:cs typeface="黑体"/>
            </a:endParaRPr>
          </a:p>
        </p:txBody>
      </p:sp>
      <p:sp>
        <p:nvSpPr>
          <p:cNvPr id="3" name="Subtitle 2"/>
          <p:cNvSpPr>
            <a:spLocks noGrp="1"/>
          </p:cNvSpPr>
          <p:nvPr>
            <p:ph type="subTitle" idx="1"/>
          </p:nvPr>
        </p:nvSpPr>
        <p:spPr>
          <a:xfrm>
            <a:off x="825038" y="4455619"/>
            <a:ext cx="7543800" cy="1982651"/>
          </a:xfrm>
        </p:spPr>
        <p:txBody>
          <a:bodyPr>
            <a:normAutofit/>
          </a:bodyPr>
          <a:lstStyle/>
          <a:p>
            <a:pPr algn="ctr"/>
            <a:r>
              <a:rPr lang="zh-CN" altLang="en-US" dirty="0" smtClean="0">
                <a:solidFill>
                  <a:schemeClr val="tx1"/>
                </a:solidFill>
              </a:rPr>
              <a:t>中国人民大学</a:t>
            </a:r>
            <a:endParaRPr lang="en-US" altLang="zh-CHS" dirty="0" smtClean="0">
              <a:solidFill>
                <a:schemeClr val="tx1"/>
              </a:solidFill>
            </a:endParaRPr>
          </a:p>
          <a:p>
            <a:pPr algn="ctr"/>
            <a:r>
              <a:rPr lang="zh-CHS" altLang="en-US" dirty="0">
                <a:solidFill>
                  <a:schemeClr val="tx1"/>
                </a:solidFill>
                <a:latin typeface="+mn-ea"/>
              </a:rPr>
              <a:t>数学与应用数学</a:t>
            </a:r>
            <a:r>
              <a:rPr lang="en-US" altLang="zh-CHS" dirty="0">
                <a:solidFill>
                  <a:schemeClr val="tx1"/>
                </a:solidFill>
                <a:latin typeface="+mn-ea"/>
              </a:rPr>
              <a:t> </a:t>
            </a:r>
            <a:r>
              <a:rPr lang="zh-CHS" altLang="en-US" dirty="0">
                <a:solidFill>
                  <a:schemeClr val="tx1"/>
                </a:solidFill>
                <a:latin typeface="+mn-ea"/>
              </a:rPr>
              <a:t>副修第二学位</a:t>
            </a:r>
          </a:p>
          <a:p>
            <a:pPr algn="ctr"/>
            <a:r>
              <a:rPr lang="zh-CHS" altLang="en-US" dirty="0">
                <a:solidFill>
                  <a:schemeClr val="tx1"/>
                </a:solidFill>
                <a:latin typeface="+mn-ea"/>
              </a:rPr>
              <a:t>卢山</a:t>
            </a:r>
          </a:p>
          <a:p>
            <a:pPr algn="ctr"/>
            <a:r>
              <a:rPr lang="en-US" altLang="zh-CHS" dirty="0">
                <a:solidFill>
                  <a:schemeClr val="tx1"/>
                </a:solidFill>
                <a:latin typeface="+mn-ea"/>
              </a:rPr>
              <a:t>2010201496</a:t>
            </a:r>
            <a:endParaRPr lang="zh-CHS" altLang="en-US" dirty="0">
              <a:solidFill>
                <a:schemeClr val="tx1"/>
              </a:solidFill>
              <a:latin typeface="+mn-ea"/>
            </a:endParaRPr>
          </a:p>
          <a:p>
            <a:pPr algn="ctr"/>
            <a:endParaRPr lang="en-US" dirty="0">
              <a:solidFill>
                <a:schemeClr val="tx1"/>
              </a:solidFill>
              <a:latin typeface="+mn-lt"/>
            </a:endParaRPr>
          </a:p>
        </p:txBody>
      </p:sp>
    </p:spTree>
    <p:extLst>
      <p:ext uri="{BB962C8B-B14F-4D97-AF65-F5344CB8AC3E}">
        <p14:creationId xmlns:p14="http://schemas.microsoft.com/office/powerpoint/2010/main" val="1804289383"/>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04864" y="0"/>
            <a:ext cx="8183303" cy="1083149"/>
          </a:xfrm>
        </p:spPr>
        <p:txBody>
          <a:bodyPr>
            <a:normAutofit/>
          </a:bodyPr>
          <a:lstStyle/>
          <a:p>
            <a:r>
              <a:rPr kumimoji="1" lang="zh-CN" altLang="en-US" dirty="0" smtClean="0"/>
              <a:t>相似度公式</a:t>
            </a:r>
            <a:endParaRPr kumimoji="1" lang="zh-CN" altLang="en-US" dirty="0"/>
          </a:p>
        </p:txBody>
      </p:sp>
      <p:sp>
        <p:nvSpPr>
          <p:cNvPr id="12" name="文本框 11"/>
          <p:cNvSpPr txBox="1"/>
          <p:nvPr/>
        </p:nvSpPr>
        <p:spPr>
          <a:xfrm>
            <a:off x="604864" y="1226385"/>
            <a:ext cx="7996400" cy="830997"/>
          </a:xfrm>
          <a:prstGeom prst="rect">
            <a:avLst/>
          </a:prstGeom>
          <a:noFill/>
        </p:spPr>
        <p:txBody>
          <a:bodyPr wrap="square" rtlCol="0">
            <a:spAutoFit/>
          </a:bodyPr>
          <a:lstStyle/>
          <a:p>
            <a:r>
              <a:rPr kumimoji="1" lang="zh-CN" altLang="en-US" sz="2400" dirty="0" smtClean="0">
                <a:latin typeface="楷体"/>
                <a:ea typeface="楷体"/>
                <a:cs typeface="楷体"/>
              </a:rPr>
              <a:t>设</a:t>
            </a:r>
            <a:r>
              <a:rPr kumimoji="1" lang="en-US" altLang="zh-CN" sz="2400" dirty="0" smtClean="0">
                <a:latin typeface="Times New Roman"/>
                <a:ea typeface="楷体"/>
                <a:cs typeface="Times New Roman"/>
              </a:rPr>
              <a:t>x</a:t>
            </a:r>
            <a:r>
              <a:rPr kumimoji="1" lang="zh-CN" altLang="en-US" sz="2400" dirty="0" smtClean="0">
                <a:latin typeface="楷体"/>
                <a:ea typeface="楷体"/>
                <a:cs typeface="楷体"/>
              </a:rPr>
              <a:t>和</a:t>
            </a:r>
            <a:r>
              <a:rPr kumimoji="1" lang="en-US" altLang="zh-CN" sz="2400" dirty="0" smtClean="0">
                <a:latin typeface="Times New Roman"/>
                <a:ea typeface="楷体"/>
                <a:cs typeface="Times New Roman"/>
              </a:rPr>
              <a:t>y</a:t>
            </a:r>
            <a:r>
              <a:rPr kumimoji="1" lang="zh-CN" altLang="en-US" sz="2400" dirty="0" smtClean="0">
                <a:latin typeface="Times New Roman"/>
                <a:ea typeface="楷体"/>
                <a:cs typeface="Times New Roman"/>
              </a:rPr>
              <a:t>分别</a:t>
            </a:r>
            <a:r>
              <a:rPr kumimoji="1" lang="zh-CN" altLang="en-US" sz="2400" dirty="0" smtClean="0">
                <a:latin typeface="楷体"/>
                <a:ea typeface="楷体"/>
                <a:cs typeface="楷体"/>
              </a:rPr>
              <a:t>是来自图像</a:t>
            </a:r>
            <a:r>
              <a:rPr kumimoji="1" lang="en-US" altLang="zh-CN" sz="2400" dirty="0" smtClean="0">
                <a:latin typeface="Times New Roman"/>
                <a:ea typeface="楷体"/>
                <a:cs typeface="Times New Roman"/>
              </a:rPr>
              <a:t>A</a:t>
            </a:r>
            <a:r>
              <a:rPr kumimoji="1" lang="zh-CN" altLang="en-US" sz="2400" dirty="0" smtClean="0">
                <a:latin typeface="Times New Roman"/>
                <a:ea typeface="楷体"/>
                <a:cs typeface="Times New Roman"/>
              </a:rPr>
              <a:t>的</a:t>
            </a:r>
            <a:r>
              <a:rPr kumimoji="1" lang="zh-CN" altLang="en-US" sz="2400" dirty="0" smtClean="0">
                <a:latin typeface="楷体"/>
                <a:ea typeface="楷体"/>
                <a:cs typeface="楷体"/>
              </a:rPr>
              <a:t>视</a:t>
            </a:r>
            <a:r>
              <a:rPr kumimoji="1" lang="zh-CN" altLang="en-US" sz="2400" dirty="0">
                <a:latin typeface="楷体"/>
                <a:ea typeface="楷体"/>
                <a:cs typeface="楷体"/>
              </a:rPr>
              <a:t>角</a:t>
            </a:r>
            <a:r>
              <a:rPr kumimoji="1" lang="en-US" altLang="zh-CN" sz="2400" dirty="0" err="1">
                <a:latin typeface="Times New Roman"/>
                <a:ea typeface="楷体"/>
                <a:cs typeface="Times New Roman"/>
              </a:rPr>
              <a:t>i</a:t>
            </a:r>
            <a:r>
              <a:rPr kumimoji="1" lang="zh-CN" altLang="en-US" sz="2400" dirty="0" smtClean="0">
                <a:latin typeface="楷体"/>
                <a:ea typeface="楷体"/>
                <a:cs typeface="楷体"/>
              </a:rPr>
              <a:t>和图像</a:t>
            </a:r>
            <a:r>
              <a:rPr kumimoji="1" lang="en-US" altLang="zh-CN" sz="2400" dirty="0" smtClean="0">
                <a:latin typeface="Times New Roman"/>
                <a:ea typeface="楷体"/>
                <a:cs typeface="Times New Roman"/>
              </a:rPr>
              <a:t>B</a:t>
            </a:r>
            <a:r>
              <a:rPr kumimoji="1" lang="zh-CN" altLang="en-US" sz="2400" dirty="0" smtClean="0">
                <a:latin typeface="楷体"/>
                <a:ea typeface="楷体"/>
                <a:cs typeface="楷体"/>
              </a:rPr>
              <a:t>的</a:t>
            </a:r>
            <a:r>
              <a:rPr kumimoji="1" lang="zh-CN" altLang="en-US" sz="2400" dirty="0" smtClean="0">
                <a:latin typeface="楷体"/>
                <a:ea typeface="楷体"/>
                <a:cs typeface="楷体"/>
              </a:rPr>
              <a:t>视</a:t>
            </a:r>
            <a:r>
              <a:rPr kumimoji="1" lang="zh-CN" altLang="en-US" sz="2400" dirty="0">
                <a:latin typeface="楷体"/>
                <a:ea typeface="楷体"/>
                <a:cs typeface="楷体"/>
              </a:rPr>
              <a:t>角</a:t>
            </a:r>
            <a:r>
              <a:rPr kumimoji="1" lang="en-US" altLang="zh-CN" sz="2400" dirty="0">
                <a:latin typeface="Times New Roman"/>
                <a:ea typeface="楷体"/>
                <a:cs typeface="Times New Roman"/>
              </a:rPr>
              <a:t>j</a:t>
            </a:r>
            <a:r>
              <a:rPr kumimoji="1" lang="zh-CN" altLang="en-US" sz="2400" dirty="0">
                <a:latin typeface="楷体"/>
                <a:ea typeface="楷体"/>
                <a:cs typeface="楷体"/>
              </a:rPr>
              <a:t>的</a:t>
            </a:r>
            <a:r>
              <a:rPr kumimoji="1" lang="zh-CN" altLang="en-US" sz="2400" dirty="0" smtClean="0">
                <a:latin typeface="楷体"/>
                <a:ea typeface="楷体"/>
                <a:cs typeface="楷体"/>
              </a:rPr>
              <a:t>特征，则图像</a:t>
            </a:r>
            <a:r>
              <a:rPr kumimoji="1" lang="en-US" altLang="zh-CN" sz="2400" dirty="0" smtClean="0">
                <a:latin typeface="Times New Roman"/>
                <a:ea typeface="楷体"/>
                <a:cs typeface="Times New Roman"/>
              </a:rPr>
              <a:t>A</a:t>
            </a:r>
            <a:r>
              <a:rPr kumimoji="1" lang="zh-CN" altLang="en-US" sz="2400" dirty="0" smtClean="0">
                <a:latin typeface="楷体"/>
                <a:ea typeface="楷体"/>
                <a:cs typeface="楷体"/>
              </a:rPr>
              <a:t>和</a:t>
            </a:r>
            <a:r>
              <a:rPr kumimoji="1" lang="en-US" altLang="zh-CN" sz="2400" dirty="0" smtClean="0">
                <a:latin typeface="Times New Roman"/>
                <a:ea typeface="楷体"/>
                <a:cs typeface="Times New Roman"/>
              </a:rPr>
              <a:t>B</a:t>
            </a:r>
            <a:r>
              <a:rPr kumimoji="1" lang="zh-CN" altLang="en-US" sz="2400" dirty="0" smtClean="0">
                <a:latin typeface="楷体"/>
                <a:ea typeface="楷体"/>
                <a:cs typeface="楷体"/>
              </a:rPr>
              <a:t>的相似度为：</a:t>
            </a:r>
            <a:endParaRPr kumimoji="1" lang="zh-CN" altLang="en-US" sz="2400" dirty="0">
              <a:latin typeface="楷体"/>
              <a:ea typeface="楷体"/>
              <a:cs typeface="楷体"/>
            </a:endParaRPr>
          </a:p>
        </p:txBody>
      </p:sp>
      <p:graphicFrame>
        <p:nvGraphicFramePr>
          <p:cNvPr id="6" name="对象 5"/>
          <p:cNvGraphicFramePr>
            <a:graphicFrameLocks noChangeAspect="1"/>
          </p:cNvGraphicFramePr>
          <p:nvPr>
            <p:extLst>
              <p:ext uri="{D42A27DB-BD31-4B8C-83A1-F6EECF244321}">
                <p14:modId xmlns:p14="http://schemas.microsoft.com/office/powerpoint/2010/main" val="2549717583"/>
              </p:ext>
            </p:extLst>
          </p:nvPr>
        </p:nvGraphicFramePr>
        <p:xfrm>
          <a:off x="1682901" y="2276195"/>
          <a:ext cx="6063710" cy="1271423"/>
        </p:xfrm>
        <a:graphic>
          <a:graphicData uri="http://schemas.openxmlformats.org/presentationml/2006/ole">
            <mc:AlternateContent xmlns:mc="http://schemas.openxmlformats.org/markup-compatibility/2006">
              <mc:Choice xmlns:v="urn:schemas-microsoft-com:vml" Requires="v">
                <p:oleObj spid="_x0000_s9218" name="公式" r:id="rId3" imgW="2362200" imgH="495300" progId="Equation.3">
                  <p:embed/>
                </p:oleObj>
              </mc:Choice>
              <mc:Fallback>
                <p:oleObj name="公式" r:id="rId3" imgW="2362200" imgH="495300" progId="Equation.3">
                  <p:embed/>
                  <p:pic>
                    <p:nvPicPr>
                      <p:cNvPr id="0" name=""/>
                      <p:cNvPicPr/>
                      <p:nvPr/>
                    </p:nvPicPr>
                    <p:blipFill>
                      <a:blip r:embed="rId4"/>
                      <a:stretch>
                        <a:fillRect/>
                      </a:stretch>
                    </p:blipFill>
                    <p:spPr>
                      <a:xfrm>
                        <a:off x="1682901" y="2276195"/>
                        <a:ext cx="6063710" cy="1271423"/>
                      </a:xfrm>
                      <a:prstGeom prst="rect">
                        <a:avLst/>
                      </a:prstGeom>
                    </p:spPr>
                  </p:pic>
                </p:oleObj>
              </mc:Fallback>
            </mc:AlternateContent>
          </a:graphicData>
        </a:graphic>
      </p:graphicFrame>
      <p:sp>
        <p:nvSpPr>
          <p:cNvPr id="13" name="文本框 12"/>
          <p:cNvSpPr txBox="1"/>
          <p:nvPr/>
        </p:nvSpPr>
        <p:spPr>
          <a:xfrm>
            <a:off x="750848" y="3802261"/>
            <a:ext cx="8183302" cy="830997"/>
          </a:xfrm>
          <a:prstGeom prst="rect">
            <a:avLst/>
          </a:prstGeom>
          <a:noFill/>
        </p:spPr>
        <p:txBody>
          <a:bodyPr wrap="square" rtlCol="0">
            <a:spAutoFit/>
          </a:bodyPr>
          <a:lstStyle/>
          <a:p>
            <a:r>
              <a:rPr kumimoji="1" lang="en-US" altLang="zh-CN" sz="2400" dirty="0" smtClean="0">
                <a:latin typeface="Times New Roman"/>
                <a:ea typeface="楷体"/>
                <a:cs typeface="Times New Roman"/>
              </a:rPr>
              <a:t>W</a:t>
            </a:r>
            <a:r>
              <a:rPr kumimoji="1" lang="en-US" altLang="zh-CN" sz="2400" baseline="-25000" dirty="0" smtClean="0">
                <a:latin typeface="Times New Roman"/>
                <a:ea typeface="楷体"/>
                <a:cs typeface="Times New Roman"/>
              </a:rPr>
              <a:t>i</a:t>
            </a:r>
            <a:r>
              <a:rPr kumimoji="1" lang="zh-CN" altLang="en-US" sz="2400" dirty="0" smtClean="0">
                <a:latin typeface="楷体"/>
                <a:ea typeface="楷体"/>
                <a:cs typeface="楷体"/>
              </a:rPr>
              <a:t>为视角</a:t>
            </a:r>
            <a:r>
              <a:rPr kumimoji="1" lang="en-US" altLang="zh-CN" sz="2400" dirty="0" err="1" smtClean="0">
                <a:latin typeface="Times New Roman"/>
                <a:ea typeface="楷体"/>
                <a:cs typeface="Times New Roman"/>
              </a:rPr>
              <a:t>i</a:t>
            </a:r>
            <a:r>
              <a:rPr kumimoji="1" lang="zh-CN" altLang="en-US" sz="2400" dirty="0" smtClean="0">
                <a:latin typeface="楷体"/>
                <a:ea typeface="楷体"/>
                <a:cs typeface="楷体"/>
              </a:rPr>
              <a:t>的投影矩阵，</a:t>
            </a:r>
            <a:r>
              <a:rPr kumimoji="1" lang="en-US" altLang="zh-CN" sz="2400" dirty="0" smtClean="0">
                <a:latin typeface="Times New Roman"/>
                <a:ea typeface="楷体"/>
                <a:cs typeface="Times New Roman"/>
              </a:rPr>
              <a:t>D</a:t>
            </a:r>
            <a:r>
              <a:rPr kumimoji="1" lang="en-US" altLang="zh-CN" sz="2400" baseline="-25000" dirty="0" smtClean="0">
                <a:latin typeface="楷体"/>
                <a:ea typeface="楷体"/>
                <a:cs typeface="楷体"/>
              </a:rPr>
              <a:t>i</a:t>
            </a:r>
            <a:r>
              <a:rPr kumimoji="1" lang="zh-CN" altLang="en-US" sz="2400" dirty="0" smtClean="0">
                <a:latin typeface="楷体"/>
                <a:ea typeface="楷体"/>
                <a:cs typeface="楷体"/>
              </a:rPr>
              <a:t>是由视角</a:t>
            </a:r>
            <a:r>
              <a:rPr kumimoji="1" lang="en-US" altLang="zh-CN" sz="2400" dirty="0" err="1" smtClean="0">
                <a:latin typeface="Times New Roman"/>
                <a:ea typeface="楷体"/>
                <a:cs typeface="Times New Roman"/>
              </a:rPr>
              <a:t>i</a:t>
            </a:r>
            <a:r>
              <a:rPr kumimoji="1" lang="zh-CN" altLang="en-US" sz="2400" dirty="0" smtClean="0">
                <a:latin typeface="楷体"/>
                <a:ea typeface="楷体"/>
                <a:cs typeface="楷体"/>
              </a:rPr>
              <a:t>的特征值构造的对角阵，其中的每一项</a:t>
            </a:r>
            <a:r>
              <a:rPr kumimoji="1" lang="en-US" altLang="zh-CN" sz="2400" dirty="0" err="1" smtClean="0">
                <a:latin typeface="Times New Roman"/>
                <a:ea typeface="楷体"/>
                <a:cs typeface="Times New Roman"/>
              </a:rPr>
              <a:t>D</a:t>
            </a:r>
            <a:r>
              <a:rPr kumimoji="1" lang="en-US" altLang="zh-CN" sz="2400" baseline="-25000" dirty="0" err="1" smtClean="0">
                <a:latin typeface="Times New Roman"/>
                <a:ea typeface="楷体"/>
                <a:cs typeface="Times New Roman"/>
              </a:rPr>
              <a:t>jj</a:t>
            </a:r>
            <a:r>
              <a:rPr kumimoji="1" lang="zh-CN" altLang="en-US" sz="2400" dirty="0" smtClean="0">
                <a:latin typeface="楷体"/>
                <a:ea typeface="楷体"/>
                <a:cs typeface="楷体"/>
              </a:rPr>
              <a:t>是特征协差阵第</a:t>
            </a:r>
            <a:r>
              <a:rPr kumimoji="1" lang="en-US" altLang="zh-CN" sz="2400" dirty="0" smtClean="0">
                <a:latin typeface="Times New Roman"/>
                <a:ea typeface="楷体"/>
                <a:cs typeface="Times New Roman"/>
              </a:rPr>
              <a:t>j</a:t>
            </a:r>
            <a:r>
              <a:rPr kumimoji="1" lang="zh-CN" altLang="en-US" sz="2400" dirty="0" smtClean="0">
                <a:latin typeface="楷体"/>
                <a:ea typeface="楷体"/>
                <a:cs typeface="楷体"/>
              </a:rPr>
              <a:t>大的特征值</a:t>
            </a:r>
            <a:r>
              <a:rPr kumimoji="1" lang="en-US" altLang="zh-CN" sz="2400" dirty="0" err="1" smtClean="0">
                <a:latin typeface="Times New Roman"/>
                <a:ea typeface="楷体"/>
                <a:cs typeface="Times New Roman"/>
              </a:rPr>
              <a:t>v</a:t>
            </a:r>
            <a:r>
              <a:rPr kumimoji="1" lang="en-US" altLang="zh-CN" sz="2400" baseline="-25000" dirty="0" err="1" smtClean="0">
                <a:latin typeface="Times New Roman"/>
                <a:ea typeface="楷体"/>
                <a:cs typeface="Times New Roman"/>
              </a:rPr>
              <a:t>j</a:t>
            </a:r>
            <a:r>
              <a:rPr kumimoji="1" lang="zh-CN" altLang="en-US" sz="2400" dirty="0" smtClean="0">
                <a:latin typeface="Times New Roman"/>
                <a:ea typeface="楷体"/>
                <a:cs typeface="Times New Roman"/>
              </a:rPr>
              <a:t> </a:t>
            </a:r>
            <a:r>
              <a:rPr kumimoji="1" lang="zh-CN" altLang="en-US" sz="2400" dirty="0" smtClean="0">
                <a:latin typeface="楷体"/>
                <a:ea typeface="楷体"/>
                <a:cs typeface="楷体"/>
              </a:rPr>
              <a:t>的</a:t>
            </a:r>
            <a:r>
              <a:rPr kumimoji="1" lang="en-US" altLang="zh-CN" sz="2400" dirty="0" smtClean="0">
                <a:latin typeface="Times New Roman"/>
                <a:ea typeface="楷体"/>
                <a:cs typeface="Times New Roman"/>
              </a:rPr>
              <a:t>p</a:t>
            </a:r>
            <a:r>
              <a:rPr kumimoji="1" lang="zh-CN" altLang="en-US" sz="2400" dirty="0" smtClean="0">
                <a:latin typeface="楷体"/>
                <a:ea typeface="楷体"/>
                <a:cs typeface="楷体"/>
              </a:rPr>
              <a:t>次方。</a:t>
            </a:r>
            <a:endParaRPr kumimoji="1" lang="zh-CN" altLang="en-US" sz="2400" dirty="0">
              <a:latin typeface="楷体"/>
              <a:ea typeface="楷体"/>
              <a:cs typeface="楷体"/>
            </a:endParaRPr>
          </a:p>
        </p:txBody>
      </p:sp>
    </p:spTree>
    <p:extLst>
      <p:ext uri="{BB962C8B-B14F-4D97-AF65-F5344CB8AC3E}">
        <p14:creationId xmlns:p14="http://schemas.microsoft.com/office/powerpoint/2010/main" val="20072490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latin typeface="黑体"/>
                <a:ea typeface="黑体"/>
                <a:cs typeface="黑体"/>
              </a:rPr>
              <a:t>CCA</a:t>
            </a:r>
            <a:r>
              <a:rPr kumimoji="1" lang="zh-CN" altLang="en-US" dirty="0" smtClean="0">
                <a:latin typeface="黑体"/>
                <a:ea typeface="黑体"/>
                <a:cs typeface="黑体"/>
              </a:rPr>
              <a:t>模型的训练流程</a:t>
            </a:r>
            <a:endParaRPr kumimoji="1" lang="zh-CN" altLang="en-US" dirty="0">
              <a:latin typeface="黑体"/>
              <a:ea typeface="黑体"/>
              <a:cs typeface="黑体"/>
            </a:endParaRPr>
          </a:p>
        </p:txBody>
      </p:sp>
      <p:sp>
        <p:nvSpPr>
          <p:cNvPr id="4" name="文本框 3"/>
          <p:cNvSpPr txBox="1"/>
          <p:nvPr/>
        </p:nvSpPr>
        <p:spPr>
          <a:xfrm>
            <a:off x="634060" y="1270135"/>
            <a:ext cx="7978927" cy="5078314"/>
          </a:xfrm>
          <a:prstGeom prst="rect">
            <a:avLst/>
          </a:prstGeom>
          <a:noFill/>
        </p:spPr>
        <p:txBody>
          <a:bodyPr wrap="square" rtlCol="0">
            <a:spAutoFit/>
          </a:bodyPr>
          <a:lstStyle/>
          <a:p>
            <a:pPr marL="342900" indent="-342900">
              <a:buFont typeface="+mj-lt"/>
              <a:buAutoNum type="arabicPeriod"/>
            </a:pPr>
            <a:r>
              <a:rPr kumimoji="1" lang="zh-CN" altLang="en-US" dirty="0" smtClean="0">
                <a:latin typeface="黑体"/>
                <a:ea typeface="黑体"/>
                <a:cs typeface="黑体"/>
              </a:rPr>
              <a:t>特征预处理</a:t>
            </a:r>
            <a:endParaRPr kumimoji="1" lang="en-US" altLang="zh-CN" dirty="0" smtClean="0">
              <a:latin typeface="黑体"/>
              <a:ea typeface="黑体"/>
              <a:cs typeface="黑体"/>
            </a:endParaRPr>
          </a:p>
          <a:p>
            <a:pPr marL="800100" lvl="1" indent="-342900">
              <a:buFont typeface="+mj-lt"/>
              <a:buAutoNum type="arabicPeriod"/>
            </a:pPr>
            <a:r>
              <a:rPr kumimoji="1" lang="zh-CN" altLang="en-US" dirty="0" smtClean="0">
                <a:latin typeface="黑体"/>
                <a:ea typeface="黑体"/>
                <a:cs typeface="黑体"/>
              </a:rPr>
              <a:t>图像特征</a:t>
            </a:r>
            <a:r>
              <a:rPr kumimoji="1" lang="en-US" altLang="zh-CN" dirty="0" smtClean="0">
                <a:latin typeface="黑体"/>
                <a:ea typeface="黑体"/>
                <a:cs typeface="黑体"/>
              </a:rPr>
              <a:t>:</a:t>
            </a:r>
            <a:r>
              <a:rPr kumimoji="1" lang="zh-CN" altLang="en-US" dirty="0" smtClean="0">
                <a:latin typeface="黑体"/>
                <a:ea typeface="黑体"/>
                <a:cs typeface="黑体"/>
              </a:rPr>
              <a:t>提取图像</a:t>
            </a:r>
            <a:r>
              <a:rPr kumimoji="1" lang="en-US" altLang="zh-CN" dirty="0" smtClean="0">
                <a:latin typeface="Times New Roman"/>
                <a:ea typeface="黑体"/>
                <a:cs typeface="Times New Roman"/>
              </a:rPr>
              <a:t>DSIFT</a:t>
            </a:r>
            <a:r>
              <a:rPr kumimoji="1" lang="en-US" altLang="zh-CN" dirty="0" smtClean="0">
                <a:latin typeface="黑体"/>
                <a:ea typeface="黑体"/>
                <a:cs typeface="黑体"/>
              </a:rPr>
              <a:t>(1024</a:t>
            </a:r>
            <a:r>
              <a:rPr kumimoji="1" lang="zh-CN" altLang="en-US" dirty="0" smtClean="0">
                <a:latin typeface="黑体"/>
                <a:ea typeface="黑体"/>
                <a:cs typeface="黑体"/>
              </a:rPr>
              <a:t>维</a:t>
            </a:r>
            <a:r>
              <a:rPr kumimoji="1" lang="en-US" altLang="zh-CN" dirty="0" smtClean="0">
                <a:latin typeface="黑体"/>
                <a:ea typeface="黑体"/>
                <a:cs typeface="黑体"/>
              </a:rPr>
              <a:t>)</a:t>
            </a:r>
            <a:r>
              <a:rPr kumimoji="1" lang="zh-CN" altLang="en-US" dirty="0" smtClean="0">
                <a:latin typeface="黑体"/>
                <a:ea typeface="黑体"/>
                <a:cs typeface="黑体"/>
              </a:rPr>
              <a:t>特征</a:t>
            </a:r>
            <a:endParaRPr kumimoji="1" lang="en-US" altLang="zh-CN" dirty="0" smtClean="0">
              <a:latin typeface="黑体"/>
              <a:ea typeface="黑体"/>
              <a:cs typeface="黑体"/>
            </a:endParaRPr>
          </a:p>
          <a:p>
            <a:pPr marL="800100" lvl="1" indent="-342900">
              <a:buFont typeface="+mj-lt"/>
              <a:buAutoNum type="arabicPeriod"/>
            </a:pPr>
            <a:r>
              <a:rPr kumimoji="1" lang="zh-CN" altLang="en-US" dirty="0" smtClean="0">
                <a:latin typeface="黑体"/>
                <a:ea typeface="黑体"/>
                <a:cs typeface="黑体"/>
              </a:rPr>
              <a:t>文本</a:t>
            </a:r>
            <a:r>
              <a:rPr kumimoji="1" lang="en-US" altLang="zh-CN" dirty="0" smtClean="0">
                <a:latin typeface="黑体"/>
                <a:ea typeface="黑体"/>
                <a:cs typeface="黑体"/>
              </a:rPr>
              <a:t>(</a:t>
            </a:r>
            <a:r>
              <a:rPr kumimoji="1" lang="zh-CN" altLang="en-US" dirty="0" smtClean="0">
                <a:latin typeface="黑体"/>
                <a:ea typeface="黑体"/>
                <a:cs typeface="黑体"/>
              </a:rPr>
              <a:t>标签</a:t>
            </a:r>
            <a:r>
              <a:rPr kumimoji="1" lang="en-US" altLang="zh-CN" dirty="0" smtClean="0">
                <a:latin typeface="黑体"/>
                <a:ea typeface="黑体"/>
                <a:cs typeface="黑体"/>
              </a:rPr>
              <a:t>)</a:t>
            </a:r>
            <a:r>
              <a:rPr kumimoji="1" lang="zh-CN" altLang="en-US" dirty="0" smtClean="0">
                <a:latin typeface="黑体"/>
                <a:ea typeface="黑体"/>
                <a:cs typeface="黑体"/>
              </a:rPr>
              <a:t>特征</a:t>
            </a:r>
            <a:r>
              <a:rPr kumimoji="1" lang="en-US" altLang="zh-CN" dirty="0" smtClean="0">
                <a:latin typeface="黑体"/>
                <a:ea typeface="黑体"/>
                <a:cs typeface="黑体"/>
              </a:rPr>
              <a:t>:</a:t>
            </a:r>
          </a:p>
          <a:p>
            <a:pPr marL="1257300" lvl="2" indent="-342900">
              <a:buFont typeface="+mj-lt"/>
              <a:buAutoNum type="arabicPeriod"/>
            </a:pPr>
            <a:r>
              <a:rPr kumimoji="1" lang="zh-CN" altLang="en-US" dirty="0" smtClean="0">
                <a:latin typeface="黑体"/>
                <a:ea typeface="黑体"/>
                <a:cs typeface="黑体"/>
              </a:rPr>
              <a:t>收集所有图像标签特征，统计出现频率最高的前</a:t>
            </a:r>
            <a:r>
              <a:rPr kumimoji="1" lang="en-US" altLang="zh-CN" dirty="0" smtClean="0">
                <a:latin typeface="黑体"/>
                <a:ea typeface="黑体"/>
                <a:cs typeface="黑体"/>
              </a:rPr>
              <a:t>1000</a:t>
            </a:r>
            <a:r>
              <a:rPr kumimoji="1" lang="zh-CN" altLang="en-US" dirty="0" smtClean="0">
                <a:latin typeface="黑体"/>
                <a:ea typeface="黑体"/>
                <a:cs typeface="黑体"/>
              </a:rPr>
              <a:t>个标签</a:t>
            </a:r>
            <a:endParaRPr kumimoji="1" lang="en-US" altLang="zh-CN" dirty="0" smtClean="0">
              <a:latin typeface="黑体"/>
              <a:ea typeface="黑体"/>
              <a:cs typeface="黑体"/>
            </a:endParaRPr>
          </a:p>
          <a:p>
            <a:pPr marL="1257300" lvl="2" indent="-342900">
              <a:buFont typeface="+mj-lt"/>
              <a:buAutoNum type="arabicPeriod"/>
            </a:pPr>
            <a:r>
              <a:rPr kumimoji="1" lang="zh-CN" altLang="en-US" dirty="0" smtClean="0">
                <a:latin typeface="黑体"/>
                <a:ea typeface="黑体"/>
                <a:cs typeface="黑体"/>
              </a:rPr>
              <a:t>只用每个图片标签中的高频标签向量化表示该图片的文本特征</a:t>
            </a:r>
            <a:endParaRPr kumimoji="1" lang="en-US" altLang="zh-CN" dirty="0" smtClean="0">
              <a:latin typeface="黑体"/>
              <a:ea typeface="黑体"/>
              <a:cs typeface="黑体"/>
            </a:endParaRPr>
          </a:p>
          <a:p>
            <a:pPr marL="800100" lvl="1" indent="-342900">
              <a:buFont typeface="+mj-lt"/>
              <a:buAutoNum type="arabicPeriod"/>
            </a:pPr>
            <a:r>
              <a:rPr kumimoji="1" lang="zh-CN" altLang="en-US" dirty="0" smtClean="0">
                <a:latin typeface="黑体"/>
                <a:ea typeface="黑体"/>
                <a:cs typeface="黑体"/>
              </a:rPr>
              <a:t>语义特征</a:t>
            </a:r>
            <a:r>
              <a:rPr kumimoji="1" lang="en-US" altLang="zh-CN" dirty="0" smtClean="0">
                <a:latin typeface="黑体"/>
                <a:ea typeface="黑体"/>
                <a:cs typeface="黑体"/>
              </a:rPr>
              <a:t>:</a:t>
            </a:r>
          </a:p>
          <a:p>
            <a:pPr marL="1257300" lvl="2" indent="-342900">
              <a:buFont typeface="+mj-lt"/>
              <a:buAutoNum type="arabicPeriod"/>
            </a:pPr>
            <a:r>
              <a:rPr kumimoji="1" lang="zh-CN" altLang="en-US" dirty="0" smtClean="0">
                <a:latin typeface="黑体"/>
                <a:ea typeface="黑体"/>
                <a:cs typeface="黑体"/>
              </a:rPr>
              <a:t>有监督学习：</a:t>
            </a:r>
            <a:r>
              <a:rPr kumimoji="1" lang="en-US" altLang="zh-CN" dirty="0" smtClean="0">
                <a:latin typeface="Times New Roman"/>
                <a:ea typeface="黑体"/>
                <a:cs typeface="Times New Roman"/>
              </a:rPr>
              <a:t>ground</a:t>
            </a:r>
            <a:r>
              <a:rPr kumimoji="1" lang="zh-CN" altLang="en-US" dirty="0" smtClean="0">
                <a:latin typeface="Times New Roman"/>
                <a:ea typeface="黑体"/>
                <a:cs typeface="Times New Roman"/>
              </a:rPr>
              <a:t> </a:t>
            </a:r>
            <a:r>
              <a:rPr kumimoji="1" lang="en-US" altLang="zh-CN" dirty="0" smtClean="0">
                <a:latin typeface="Times New Roman"/>
                <a:ea typeface="黑体"/>
                <a:cs typeface="Times New Roman"/>
              </a:rPr>
              <a:t>truth</a:t>
            </a:r>
            <a:r>
              <a:rPr kumimoji="1" lang="zh-CN" altLang="en-US" dirty="0" smtClean="0">
                <a:latin typeface="Times New Roman"/>
                <a:ea typeface="黑体"/>
                <a:cs typeface="Times New Roman"/>
              </a:rPr>
              <a:t> </a:t>
            </a:r>
            <a:r>
              <a:rPr kumimoji="1" lang="en-US" altLang="zh-CN" dirty="0" smtClean="0">
                <a:latin typeface="Times New Roman"/>
                <a:ea typeface="黑体"/>
                <a:cs typeface="Times New Roman"/>
              </a:rPr>
              <a:t>label</a:t>
            </a:r>
            <a:r>
              <a:rPr kumimoji="1" lang="en-US" altLang="zh-CN" dirty="0" smtClean="0">
                <a:latin typeface="黑体"/>
                <a:ea typeface="黑体"/>
                <a:cs typeface="黑体"/>
              </a:rPr>
              <a:t>(</a:t>
            </a:r>
            <a:r>
              <a:rPr kumimoji="1" lang="zh-CN" altLang="en-US" dirty="0" smtClean="0">
                <a:latin typeface="黑体"/>
                <a:ea typeface="黑体"/>
                <a:cs typeface="黑体"/>
              </a:rPr>
              <a:t>人为标注的正确概念，共</a:t>
            </a:r>
            <a:r>
              <a:rPr kumimoji="1" lang="en-US" altLang="zh-CN" dirty="0" smtClean="0">
                <a:latin typeface="黑体"/>
                <a:ea typeface="黑体"/>
                <a:cs typeface="黑体"/>
              </a:rPr>
              <a:t>81</a:t>
            </a:r>
            <a:r>
              <a:rPr kumimoji="1" lang="zh-CN" altLang="en-US" dirty="0" smtClean="0">
                <a:latin typeface="黑体"/>
                <a:ea typeface="黑体"/>
                <a:cs typeface="黑体"/>
              </a:rPr>
              <a:t>个</a:t>
            </a:r>
            <a:r>
              <a:rPr kumimoji="1" lang="en-US" altLang="zh-CN" dirty="0" smtClean="0">
                <a:latin typeface="黑体"/>
                <a:ea typeface="黑体"/>
                <a:cs typeface="黑体"/>
              </a:rPr>
              <a:t>)</a:t>
            </a:r>
          </a:p>
          <a:p>
            <a:pPr marL="1257300" lvl="2" indent="-342900">
              <a:buFont typeface="+mj-lt"/>
              <a:buAutoNum type="arabicPeriod"/>
            </a:pPr>
            <a:r>
              <a:rPr kumimoji="1" lang="zh-CN" altLang="en-US" dirty="0" smtClean="0">
                <a:latin typeface="黑体"/>
                <a:ea typeface="黑体"/>
                <a:cs typeface="黑体"/>
              </a:rPr>
              <a:t>无监督学习</a:t>
            </a:r>
            <a:r>
              <a:rPr kumimoji="1" lang="en-US" altLang="zh-CN" dirty="0" smtClean="0">
                <a:latin typeface="黑体"/>
                <a:ea typeface="黑体"/>
                <a:cs typeface="黑体"/>
              </a:rPr>
              <a:t>:</a:t>
            </a:r>
            <a:r>
              <a:rPr kumimoji="1" lang="zh-CN" altLang="en-US" dirty="0">
                <a:latin typeface="黑体"/>
                <a:ea typeface="黑体"/>
                <a:cs typeface="黑体"/>
              </a:rPr>
              <a:t> </a:t>
            </a:r>
            <a:r>
              <a:rPr kumimoji="1" lang="zh-CN" altLang="en-US" dirty="0" smtClean="0">
                <a:latin typeface="黑体"/>
                <a:ea typeface="黑体"/>
                <a:cs typeface="黑体"/>
              </a:rPr>
              <a:t>对标签做聚类</a:t>
            </a:r>
            <a:r>
              <a:rPr kumimoji="1" lang="en-US" altLang="zh-CN" dirty="0" smtClean="0">
                <a:latin typeface="黑体"/>
                <a:ea typeface="黑体"/>
                <a:cs typeface="黑体"/>
              </a:rPr>
              <a:t>(</a:t>
            </a:r>
            <a:r>
              <a:rPr kumimoji="1" lang="en-US" altLang="zh-CN" dirty="0" smtClean="0">
                <a:latin typeface="Times New Roman"/>
                <a:ea typeface="黑体"/>
                <a:cs typeface="Times New Roman"/>
              </a:rPr>
              <a:t>K-means</a:t>
            </a:r>
            <a:r>
              <a:rPr kumimoji="1" lang="zh-CN" altLang="en-US" dirty="0" smtClean="0">
                <a:latin typeface="Times New Roman"/>
                <a:ea typeface="黑体"/>
                <a:cs typeface="Times New Roman"/>
              </a:rPr>
              <a:t> </a:t>
            </a:r>
            <a:r>
              <a:rPr kumimoji="1" lang="en-US" altLang="zh-CN" dirty="0" smtClean="0">
                <a:latin typeface="Times New Roman"/>
                <a:ea typeface="黑体"/>
                <a:cs typeface="Times New Roman"/>
              </a:rPr>
              <a:t>Clustering</a:t>
            </a:r>
            <a:r>
              <a:rPr kumimoji="1" lang="en-US" altLang="zh-CN" dirty="0" smtClean="0">
                <a:latin typeface="黑体"/>
                <a:ea typeface="黑体"/>
                <a:cs typeface="黑体"/>
              </a:rPr>
              <a:t>)</a:t>
            </a:r>
          </a:p>
          <a:p>
            <a:pPr marL="342900" indent="-342900">
              <a:buFont typeface="+mj-lt"/>
              <a:buAutoNum type="arabicPeriod"/>
            </a:pPr>
            <a:r>
              <a:rPr kumimoji="1" lang="zh-CN" altLang="en-US" dirty="0" smtClean="0">
                <a:latin typeface="黑体"/>
                <a:ea typeface="黑体"/>
                <a:cs typeface="黑体"/>
              </a:rPr>
              <a:t>数据集分割</a:t>
            </a:r>
            <a:endParaRPr kumimoji="1" lang="en-US" altLang="zh-CN" dirty="0" smtClean="0">
              <a:latin typeface="黑体"/>
              <a:ea typeface="黑体"/>
              <a:cs typeface="黑体"/>
            </a:endParaRPr>
          </a:p>
          <a:p>
            <a:pPr marL="800100" lvl="1" indent="-342900">
              <a:buFont typeface="+mj-lt"/>
              <a:buAutoNum type="arabicPeriod"/>
            </a:pPr>
            <a:r>
              <a:rPr kumimoji="1" lang="zh-CN" altLang="en-US" dirty="0" smtClean="0">
                <a:latin typeface="黑体"/>
                <a:ea typeface="黑体"/>
                <a:cs typeface="黑体"/>
              </a:rPr>
              <a:t>数据集选择</a:t>
            </a:r>
            <a:r>
              <a:rPr kumimoji="1" lang="en-US" altLang="zh-CN" dirty="0" smtClean="0">
                <a:latin typeface="黑体"/>
                <a:ea typeface="黑体"/>
                <a:cs typeface="黑体"/>
              </a:rPr>
              <a:t>:</a:t>
            </a:r>
            <a:r>
              <a:rPr kumimoji="1" lang="zh-CN" altLang="en-US" dirty="0" smtClean="0">
                <a:latin typeface="黑体"/>
                <a:ea typeface="黑体"/>
                <a:cs typeface="黑体"/>
              </a:rPr>
              <a:t> </a:t>
            </a:r>
            <a:r>
              <a:rPr kumimoji="1" lang="en-US" altLang="zh-CN" dirty="0" smtClean="0">
                <a:latin typeface="Times New Roman"/>
                <a:ea typeface="黑体"/>
                <a:cs typeface="Times New Roman"/>
              </a:rPr>
              <a:t>NUS-WIDE</a:t>
            </a:r>
            <a:r>
              <a:rPr kumimoji="1" lang="zh-CN" altLang="en-US" dirty="0" smtClean="0">
                <a:latin typeface="Times New Roman"/>
                <a:ea typeface="黑体"/>
                <a:cs typeface="Times New Roman"/>
              </a:rPr>
              <a:t> </a:t>
            </a:r>
            <a:r>
              <a:rPr kumimoji="1" lang="en-US" altLang="zh-CN" dirty="0" smtClean="0">
                <a:latin typeface="Times New Roman"/>
                <a:ea typeface="黑体"/>
                <a:cs typeface="Times New Roman"/>
              </a:rPr>
              <a:t>81concepts-Flickr</a:t>
            </a:r>
          </a:p>
          <a:p>
            <a:pPr marL="800100" lvl="1" indent="-342900">
              <a:buFont typeface="+mj-lt"/>
              <a:buAutoNum type="arabicPeriod"/>
            </a:pPr>
            <a:r>
              <a:rPr kumimoji="1" lang="zh-CN" altLang="en-US" dirty="0" smtClean="0">
                <a:latin typeface="黑体"/>
                <a:ea typeface="黑体"/>
                <a:cs typeface="黑体"/>
              </a:rPr>
              <a:t>训练集</a:t>
            </a:r>
            <a:r>
              <a:rPr kumimoji="1" lang="en-US" altLang="zh-CN" dirty="0" smtClean="0">
                <a:latin typeface="黑体"/>
                <a:ea typeface="黑体"/>
                <a:cs typeface="黑体"/>
              </a:rPr>
              <a:t>:155545</a:t>
            </a:r>
            <a:r>
              <a:rPr kumimoji="1" lang="zh-CN" altLang="en-US" dirty="0" smtClean="0">
                <a:latin typeface="黑体"/>
                <a:ea typeface="黑体"/>
                <a:cs typeface="黑体"/>
              </a:rPr>
              <a:t>个训练样本及其三视角特征矩阵</a:t>
            </a:r>
            <a:endParaRPr kumimoji="1" lang="en-US" altLang="zh-CN" dirty="0">
              <a:latin typeface="黑体"/>
              <a:ea typeface="黑体"/>
              <a:cs typeface="黑体"/>
            </a:endParaRPr>
          </a:p>
          <a:p>
            <a:pPr marL="800100" lvl="1" indent="-342900">
              <a:buFont typeface="+mj-lt"/>
              <a:buAutoNum type="arabicPeriod"/>
            </a:pPr>
            <a:r>
              <a:rPr kumimoji="1" lang="zh-CN" altLang="en-US" dirty="0" smtClean="0">
                <a:latin typeface="黑体"/>
                <a:ea typeface="黑体"/>
                <a:cs typeface="黑体"/>
              </a:rPr>
              <a:t>测试集</a:t>
            </a:r>
            <a:r>
              <a:rPr kumimoji="1" lang="en-US" altLang="zh-CN" dirty="0" smtClean="0">
                <a:latin typeface="黑体"/>
                <a:ea typeface="黑体"/>
                <a:cs typeface="黑体"/>
              </a:rPr>
              <a:t>:103688</a:t>
            </a:r>
            <a:r>
              <a:rPr kumimoji="1" lang="zh-CN" altLang="en-US" dirty="0">
                <a:latin typeface="黑体"/>
                <a:ea typeface="黑体"/>
                <a:cs typeface="黑体"/>
              </a:rPr>
              <a:t>个训练样本及其三视角特征矩阵</a:t>
            </a:r>
            <a:endParaRPr kumimoji="1" lang="en-US" altLang="zh-CN" dirty="0">
              <a:latin typeface="黑体"/>
              <a:ea typeface="黑体"/>
              <a:cs typeface="黑体"/>
            </a:endParaRPr>
          </a:p>
          <a:p>
            <a:pPr marL="342900" indent="-342900">
              <a:buFont typeface="+mj-lt"/>
              <a:buAutoNum type="arabicPeriod"/>
            </a:pPr>
            <a:r>
              <a:rPr kumimoji="1" lang="en-US" altLang="zh-CN" dirty="0" smtClean="0">
                <a:latin typeface="Times New Roman"/>
                <a:ea typeface="黑体"/>
                <a:cs typeface="Times New Roman"/>
              </a:rPr>
              <a:t>CCA</a:t>
            </a:r>
            <a:r>
              <a:rPr kumimoji="1" lang="zh-CN" altLang="en-US" dirty="0" smtClean="0">
                <a:latin typeface="黑体"/>
                <a:ea typeface="黑体"/>
                <a:cs typeface="黑体"/>
              </a:rPr>
              <a:t>模型训练</a:t>
            </a:r>
            <a:endParaRPr kumimoji="1" lang="en-US" altLang="zh-CN" dirty="0" smtClean="0">
              <a:latin typeface="黑体"/>
              <a:ea typeface="黑体"/>
              <a:cs typeface="黑体"/>
            </a:endParaRPr>
          </a:p>
          <a:p>
            <a:pPr marL="800100" lvl="1" indent="-342900">
              <a:buFont typeface="+mj-lt"/>
              <a:buAutoNum type="arabicPeriod"/>
            </a:pPr>
            <a:r>
              <a:rPr kumimoji="1" lang="zh-CN" altLang="en-US" dirty="0">
                <a:latin typeface="黑体"/>
                <a:ea typeface="黑体"/>
                <a:cs typeface="黑体"/>
              </a:rPr>
              <a:t>由于图像文本特征矩阵的稀疏性，为提高运行效率采用奇异值分解</a:t>
            </a:r>
            <a:r>
              <a:rPr kumimoji="1" lang="en-US" altLang="zh-CN" dirty="0">
                <a:latin typeface="Times New Roman"/>
                <a:ea typeface="黑体"/>
                <a:cs typeface="Times New Roman"/>
              </a:rPr>
              <a:t>(Singular</a:t>
            </a:r>
            <a:r>
              <a:rPr kumimoji="1" lang="zh-CN" altLang="en-US" dirty="0">
                <a:latin typeface="Times New Roman"/>
                <a:ea typeface="黑体"/>
                <a:cs typeface="Times New Roman"/>
              </a:rPr>
              <a:t> </a:t>
            </a:r>
            <a:r>
              <a:rPr kumimoji="1" lang="en-US" altLang="zh-CN" dirty="0">
                <a:latin typeface="Times New Roman"/>
                <a:ea typeface="黑体"/>
                <a:cs typeface="Times New Roman"/>
              </a:rPr>
              <a:t>Value</a:t>
            </a:r>
            <a:r>
              <a:rPr kumimoji="1" lang="zh-CN" altLang="en-US" dirty="0">
                <a:latin typeface="Times New Roman"/>
                <a:ea typeface="黑体"/>
                <a:cs typeface="Times New Roman"/>
              </a:rPr>
              <a:t> </a:t>
            </a:r>
            <a:r>
              <a:rPr kumimoji="1" lang="en-US" altLang="zh-CN" dirty="0">
                <a:latin typeface="Times New Roman"/>
                <a:ea typeface="黑体"/>
                <a:cs typeface="Times New Roman"/>
              </a:rPr>
              <a:t>Decomposition)</a:t>
            </a:r>
            <a:r>
              <a:rPr kumimoji="1" lang="zh-CN" altLang="en-US" dirty="0">
                <a:latin typeface="黑体"/>
                <a:ea typeface="黑体"/>
                <a:cs typeface="黑体"/>
              </a:rPr>
              <a:t>提取标签信息矩阵中的主要</a:t>
            </a:r>
            <a:r>
              <a:rPr kumimoji="1" lang="zh-CN" altLang="en-US" dirty="0" smtClean="0">
                <a:latin typeface="黑体"/>
                <a:ea typeface="黑体"/>
                <a:cs typeface="黑体"/>
              </a:rPr>
              <a:t>成分</a:t>
            </a:r>
            <a:endParaRPr kumimoji="1" lang="en-US" altLang="zh-CN" dirty="0" smtClean="0">
              <a:latin typeface="黑体"/>
              <a:ea typeface="黑体"/>
              <a:cs typeface="黑体"/>
            </a:endParaRPr>
          </a:p>
          <a:p>
            <a:pPr marL="800100" lvl="1" indent="-342900">
              <a:buFont typeface="+mj-lt"/>
              <a:buAutoNum type="arabicPeriod"/>
            </a:pPr>
            <a:r>
              <a:rPr kumimoji="1" lang="zh-CN" altLang="en-US" dirty="0" smtClean="0">
                <a:latin typeface="黑体"/>
                <a:ea typeface="黑体"/>
                <a:cs typeface="黑体"/>
              </a:rPr>
              <a:t>对特征协方差阵作特征值分解，按照特征值由大到小重排特征向量</a:t>
            </a:r>
            <a:endParaRPr kumimoji="1" lang="en-US" altLang="zh-CN" dirty="0" smtClean="0">
              <a:latin typeface="黑体"/>
              <a:ea typeface="黑体"/>
              <a:cs typeface="黑体"/>
            </a:endParaRPr>
          </a:p>
          <a:p>
            <a:pPr marL="342900" indent="-342900">
              <a:buFont typeface="+mj-lt"/>
              <a:buAutoNum type="arabicPeriod"/>
            </a:pPr>
            <a:r>
              <a:rPr kumimoji="1" lang="zh-CN" altLang="en-US" dirty="0" smtClean="0">
                <a:latin typeface="黑体"/>
                <a:ea typeface="黑体"/>
                <a:cs typeface="黑体"/>
              </a:rPr>
              <a:t>存储模型参数</a:t>
            </a:r>
            <a:r>
              <a:rPr kumimoji="1" lang="en-US" altLang="zh-CN" dirty="0" smtClean="0">
                <a:latin typeface="黑体"/>
                <a:ea typeface="黑体"/>
                <a:cs typeface="黑体"/>
              </a:rPr>
              <a:t>(</a:t>
            </a:r>
            <a:r>
              <a:rPr kumimoji="1" lang="zh-CN" altLang="en-US" dirty="0" smtClean="0">
                <a:latin typeface="黑体"/>
                <a:ea typeface="黑体"/>
                <a:cs typeface="黑体"/>
              </a:rPr>
              <a:t>三视角投影矩阵和各个视角相应特征值对角阵</a:t>
            </a:r>
            <a:r>
              <a:rPr kumimoji="1" lang="en-US" altLang="zh-CN" dirty="0" smtClean="0">
                <a:latin typeface="黑体"/>
                <a:ea typeface="黑体"/>
                <a:cs typeface="黑体"/>
              </a:rPr>
              <a:t>)</a:t>
            </a:r>
          </a:p>
          <a:p>
            <a:pPr marL="800100" lvl="1" indent="-342900">
              <a:buFont typeface="+mj-lt"/>
              <a:buAutoNum type="arabicPeriod"/>
            </a:pPr>
            <a:endParaRPr kumimoji="1" lang="zh-CN" altLang="en-US" dirty="0">
              <a:latin typeface="黑体"/>
              <a:ea typeface="黑体"/>
              <a:cs typeface="黑体"/>
            </a:endParaRPr>
          </a:p>
        </p:txBody>
      </p:sp>
    </p:spTree>
    <p:extLst>
      <p:ext uri="{BB962C8B-B14F-4D97-AF65-F5344CB8AC3E}">
        <p14:creationId xmlns:p14="http://schemas.microsoft.com/office/powerpoint/2010/main" val="42524152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latin typeface="黑体"/>
                <a:ea typeface="黑体"/>
                <a:cs typeface="黑体"/>
              </a:rPr>
              <a:t>实现</a:t>
            </a:r>
            <a:r>
              <a:rPr kumimoji="1" lang="en-US" altLang="zh-CN" dirty="0" smtClean="0">
                <a:latin typeface="黑体"/>
                <a:ea typeface="黑体"/>
                <a:cs typeface="黑体"/>
              </a:rPr>
              <a:t>CCA</a:t>
            </a:r>
            <a:r>
              <a:rPr kumimoji="1" lang="zh-CN" altLang="en-US" dirty="0" smtClean="0">
                <a:latin typeface="黑体"/>
                <a:ea typeface="黑体"/>
                <a:cs typeface="黑体"/>
              </a:rPr>
              <a:t>遇到的困难</a:t>
            </a:r>
            <a:endParaRPr kumimoji="1" lang="zh-CN" altLang="en-US" dirty="0">
              <a:latin typeface="黑体"/>
              <a:ea typeface="黑体"/>
              <a:cs typeface="黑体"/>
            </a:endParaRPr>
          </a:p>
        </p:txBody>
      </p:sp>
      <p:sp>
        <p:nvSpPr>
          <p:cNvPr id="4" name="文本框 3"/>
          <p:cNvSpPr txBox="1"/>
          <p:nvPr/>
        </p:nvSpPr>
        <p:spPr>
          <a:xfrm>
            <a:off x="634060" y="1094947"/>
            <a:ext cx="7978927" cy="5355313"/>
          </a:xfrm>
          <a:prstGeom prst="rect">
            <a:avLst/>
          </a:prstGeom>
          <a:noFill/>
        </p:spPr>
        <p:txBody>
          <a:bodyPr wrap="square" rtlCol="0">
            <a:spAutoFit/>
          </a:bodyPr>
          <a:lstStyle/>
          <a:p>
            <a:pPr marL="342900" indent="-342900">
              <a:buFont typeface="+mj-lt"/>
              <a:buAutoNum type="arabicPeriod"/>
            </a:pPr>
            <a:r>
              <a:rPr kumimoji="1" lang="zh-CN" altLang="en-US" dirty="0" smtClean="0">
                <a:latin typeface="黑体"/>
                <a:ea typeface="黑体"/>
                <a:cs typeface="黑体"/>
              </a:rPr>
              <a:t>数据读写时间长</a:t>
            </a:r>
            <a:endParaRPr kumimoji="1" lang="en-US" altLang="zh-CN" dirty="0" smtClean="0">
              <a:latin typeface="黑体"/>
              <a:ea typeface="黑体"/>
              <a:cs typeface="黑体"/>
            </a:endParaRPr>
          </a:p>
          <a:p>
            <a:pPr marL="800100" lvl="1" indent="-342900">
              <a:buFont typeface="+mj-lt"/>
              <a:buAutoNum type="arabicPeriod"/>
            </a:pPr>
            <a:r>
              <a:rPr kumimoji="1" lang="zh-CN" altLang="en-US" dirty="0" smtClean="0">
                <a:latin typeface="黑体"/>
                <a:ea typeface="黑体"/>
                <a:cs typeface="黑体"/>
              </a:rPr>
              <a:t>当前模型的大部分时间都是在读取文件和写入文件上，存储训练集样本三视角特征矩阵的二进制文件</a:t>
            </a:r>
            <a:r>
              <a:rPr kumimoji="1" lang="en-US" altLang="zh-CN" dirty="0" err="1" smtClean="0">
                <a:solidFill>
                  <a:srgbClr val="0000FF"/>
                </a:solidFill>
                <a:latin typeface="Courier"/>
                <a:ea typeface="黑体"/>
                <a:cs typeface="Courier"/>
              </a:rPr>
              <a:t>feature.bin</a:t>
            </a:r>
            <a:r>
              <a:rPr kumimoji="1" lang="zh-CN" altLang="en-US" dirty="0" smtClean="0">
                <a:latin typeface="黑体"/>
                <a:ea typeface="黑体"/>
                <a:cs typeface="黑体"/>
              </a:rPr>
              <a:t>约</a:t>
            </a:r>
            <a:r>
              <a:rPr kumimoji="1" lang="en-US" altLang="zh-CN" dirty="0" smtClean="0">
                <a:latin typeface="黑体"/>
                <a:ea typeface="黑体"/>
                <a:cs typeface="黑体"/>
              </a:rPr>
              <a:t>4.08G</a:t>
            </a:r>
            <a:r>
              <a:rPr kumimoji="1" lang="zh-CN" altLang="en-US" dirty="0" smtClean="0">
                <a:latin typeface="黑体"/>
                <a:ea typeface="黑体"/>
                <a:cs typeface="黑体"/>
              </a:rPr>
              <a:t>，每次读入内存时间约为</a:t>
            </a:r>
            <a:r>
              <a:rPr kumimoji="1" lang="en-US" altLang="zh-CN" dirty="0" smtClean="0">
                <a:latin typeface="黑体"/>
                <a:ea typeface="黑体"/>
                <a:cs typeface="黑体"/>
              </a:rPr>
              <a:t>25</a:t>
            </a:r>
            <a:r>
              <a:rPr kumimoji="1" lang="zh-CN" altLang="en-US" dirty="0" smtClean="0">
                <a:latin typeface="黑体"/>
                <a:ea typeface="黑体"/>
                <a:cs typeface="黑体"/>
              </a:rPr>
              <a:t>分钟</a:t>
            </a:r>
            <a:endParaRPr kumimoji="1" lang="en-US" altLang="zh-CN" dirty="0" smtClean="0">
              <a:latin typeface="黑体"/>
              <a:ea typeface="黑体"/>
              <a:cs typeface="黑体"/>
            </a:endParaRPr>
          </a:p>
          <a:p>
            <a:pPr marL="800100" lvl="1" indent="-342900">
              <a:buFont typeface="+mj-lt"/>
              <a:buAutoNum type="arabicPeriod"/>
            </a:pPr>
            <a:r>
              <a:rPr kumimoji="1" lang="zh-CN" altLang="en-US" dirty="0" smtClean="0">
                <a:latin typeface="黑体"/>
                <a:ea typeface="黑体"/>
                <a:cs typeface="黑体"/>
              </a:rPr>
              <a:t>解决方法：随机抽取一个子样本，构造三个相对较小的特征矩阵</a:t>
            </a:r>
            <a:r>
              <a:rPr kumimoji="1" lang="en-US" altLang="zh-CN" dirty="0" smtClean="0">
                <a:latin typeface="黑体"/>
                <a:ea typeface="黑体"/>
                <a:cs typeface="黑体"/>
              </a:rPr>
              <a:t>,</a:t>
            </a:r>
            <a:r>
              <a:rPr kumimoji="1" lang="zh-CN" altLang="en-US" dirty="0" smtClean="0">
                <a:latin typeface="黑体"/>
                <a:ea typeface="黑体"/>
                <a:cs typeface="黑体"/>
              </a:rPr>
              <a:t>存入新的二进制文件</a:t>
            </a:r>
            <a:r>
              <a:rPr kumimoji="1" lang="en-US" altLang="zh-CN" dirty="0" err="1">
                <a:solidFill>
                  <a:srgbClr val="0000FF"/>
                </a:solidFill>
                <a:latin typeface="Courier"/>
                <a:ea typeface="黑体"/>
                <a:cs typeface="Courier"/>
              </a:rPr>
              <a:t>sample_feature.bin</a:t>
            </a:r>
            <a:r>
              <a:rPr kumimoji="1" lang="en-US" altLang="zh-CN" dirty="0" smtClean="0">
                <a:latin typeface="黑体"/>
                <a:ea typeface="黑体"/>
                <a:cs typeface="黑体"/>
              </a:rPr>
              <a:t>,</a:t>
            </a:r>
            <a:r>
              <a:rPr kumimoji="1" lang="zh-CN" altLang="en-US" dirty="0" smtClean="0">
                <a:latin typeface="黑体"/>
                <a:ea typeface="黑体"/>
                <a:cs typeface="黑体"/>
              </a:rPr>
              <a:t>大小约</a:t>
            </a:r>
            <a:r>
              <a:rPr kumimoji="1" lang="en-US" altLang="zh-CN" dirty="0" smtClean="0">
                <a:latin typeface="黑体"/>
                <a:ea typeface="黑体"/>
                <a:cs typeface="黑体"/>
              </a:rPr>
              <a:t>1.02G</a:t>
            </a:r>
          </a:p>
          <a:p>
            <a:pPr marL="342900" indent="-342900">
              <a:buFont typeface="+mj-lt"/>
              <a:buAutoNum type="arabicPeriod"/>
            </a:pPr>
            <a:r>
              <a:rPr kumimoji="1" lang="zh-CN" altLang="en-US" dirty="0" smtClean="0">
                <a:latin typeface="黑体"/>
                <a:ea typeface="黑体"/>
                <a:cs typeface="黑体"/>
              </a:rPr>
              <a:t>样本特征协方差矩阵不可逆</a:t>
            </a:r>
            <a:r>
              <a:rPr kumimoji="1" lang="en-US" altLang="zh-CN" dirty="0" smtClean="0">
                <a:latin typeface="黑体"/>
                <a:ea typeface="黑体"/>
                <a:cs typeface="黑体"/>
              </a:rPr>
              <a:t>(</a:t>
            </a:r>
            <a:r>
              <a:rPr kumimoji="1" lang="zh-CN" altLang="en-US" dirty="0" smtClean="0">
                <a:latin typeface="黑体"/>
                <a:ea typeface="黑体"/>
                <a:cs typeface="黑体"/>
              </a:rPr>
              <a:t>奇异</a:t>
            </a:r>
            <a:r>
              <a:rPr kumimoji="1" lang="en-US" altLang="zh-CN" dirty="0" smtClean="0">
                <a:latin typeface="黑体"/>
                <a:ea typeface="黑体"/>
                <a:cs typeface="黑体"/>
              </a:rPr>
              <a:t>)</a:t>
            </a:r>
          </a:p>
          <a:p>
            <a:pPr marL="800100" lvl="1" indent="-342900">
              <a:buFont typeface="+mj-lt"/>
              <a:buAutoNum type="arabicPeriod"/>
            </a:pPr>
            <a:r>
              <a:rPr kumimoji="1" lang="zh-CN" altLang="en-US" dirty="0" smtClean="0">
                <a:latin typeface="Times New Roman"/>
                <a:ea typeface="黑体"/>
                <a:cs typeface="Times New Roman"/>
              </a:rPr>
              <a:t>虽然三视角的每类特征维数较高，但是由于选取训练样本的随机性导致样本特征协方差矩阵的列向量存在线性相关的可能</a:t>
            </a:r>
            <a:endParaRPr kumimoji="1" lang="en-US" altLang="zh-CN" dirty="0" smtClean="0">
              <a:latin typeface="Times New Roman"/>
              <a:ea typeface="黑体"/>
              <a:cs typeface="Times New Roman"/>
            </a:endParaRPr>
          </a:p>
          <a:p>
            <a:pPr marL="800100" lvl="1" indent="-342900">
              <a:buFont typeface="+mj-lt"/>
              <a:buAutoNum type="arabicPeriod"/>
            </a:pPr>
            <a:r>
              <a:rPr kumimoji="1" lang="zh-CN" altLang="en-US" dirty="0" smtClean="0">
                <a:latin typeface="黑体"/>
                <a:ea typeface="黑体"/>
                <a:cs typeface="黑体"/>
              </a:rPr>
              <a:t>解决方法</a:t>
            </a:r>
            <a:r>
              <a:rPr kumimoji="1" lang="en-US" altLang="zh-CN" dirty="0" smtClean="0">
                <a:latin typeface="黑体"/>
                <a:ea typeface="黑体"/>
                <a:cs typeface="黑体"/>
              </a:rPr>
              <a:t>:</a:t>
            </a:r>
            <a:r>
              <a:rPr kumimoji="1" lang="zh-CN" altLang="en-US" dirty="0" smtClean="0">
                <a:latin typeface="黑体"/>
                <a:ea typeface="黑体"/>
                <a:cs typeface="黑体"/>
              </a:rPr>
              <a:t>在协方差矩阵的主对角线上元素加入正则项</a:t>
            </a:r>
            <a:r>
              <a:rPr kumimoji="1" lang="en-US" altLang="zh-CN" dirty="0" smtClean="0">
                <a:latin typeface="黑体"/>
                <a:ea typeface="黑体"/>
                <a:cs typeface="黑体"/>
              </a:rPr>
              <a:t>(</a:t>
            </a:r>
            <a:r>
              <a:rPr kumimoji="1" lang="zh-CN" altLang="en-US" dirty="0" smtClean="0">
                <a:latin typeface="黑体"/>
                <a:ea typeface="黑体"/>
                <a:cs typeface="黑体"/>
              </a:rPr>
              <a:t>罚项</a:t>
            </a:r>
            <a:r>
              <a:rPr kumimoji="1" lang="en-US" altLang="zh-CN" dirty="0" smtClean="0">
                <a:latin typeface="黑体"/>
                <a:ea typeface="黑体"/>
                <a:cs typeface="黑体"/>
              </a:rPr>
              <a:t>)</a:t>
            </a:r>
            <a:endParaRPr kumimoji="1" lang="en-US" altLang="zh-CN" dirty="0">
              <a:latin typeface="黑体"/>
              <a:ea typeface="黑体"/>
              <a:cs typeface="黑体"/>
            </a:endParaRPr>
          </a:p>
          <a:p>
            <a:pPr marL="342900" indent="-342900">
              <a:buFont typeface="+mj-lt"/>
              <a:buAutoNum type="arabicPeriod"/>
            </a:pPr>
            <a:r>
              <a:rPr kumimoji="1" lang="zh-CN" altLang="en-US" dirty="0" smtClean="0">
                <a:latin typeface="Times New Roman"/>
                <a:ea typeface="黑体"/>
                <a:cs typeface="Times New Roman"/>
              </a:rPr>
              <a:t>矩阵特征值分解后的特征向量和特征值带有复数项</a:t>
            </a:r>
            <a:endParaRPr kumimoji="1" lang="en-US" altLang="zh-CN" dirty="0" smtClean="0">
              <a:latin typeface="Times New Roman"/>
              <a:ea typeface="黑体"/>
              <a:cs typeface="Times New Roman"/>
            </a:endParaRPr>
          </a:p>
          <a:p>
            <a:pPr marL="800100" lvl="1" indent="-342900">
              <a:buAutoNum type="arabicPeriod"/>
            </a:pPr>
            <a:r>
              <a:rPr kumimoji="1" lang="zh-CN" altLang="en-US" dirty="0" smtClean="0">
                <a:latin typeface="黑体"/>
                <a:ea typeface="黑体"/>
                <a:cs typeface="黑体"/>
              </a:rPr>
              <a:t>使用全部子样本训练构成的特征矩阵大小为</a:t>
            </a:r>
            <a:r>
              <a:rPr kumimoji="1" lang="en-US" altLang="zh-CN" dirty="0" smtClean="0">
                <a:latin typeface="黑体"/>
                <a:ea typeface="黑体"/>
                <a:cs typeface="黑体"/>
              </a:rPr>
              <a:t>(11185</a:t>
            </a:r>
            <a:r>
              <a:rPr kumimoji="1" lang="zh-CN" altLang="en-US" dirty="0" smtClean="0">
                <a:latin typeface="黑体"/>
                <a:ea typeface="黑体"/>
                <a:cs typeface="黑体"/>
              </a:rPr>
              <a:t>*</a:t>
            </a:r>
            <a:r>
              <a:rPr kumimoji="1" lang="zh-CN" altLang="zh-CN" dirty="0" smtClean="0">
                <a:latin typeface="黑体"/>
                <a:ea typeface="黑体"/>
                <a:cs typeface="黑体"/>
              </a:rPr>
              <a:t>21</a:t>
            </a:r>
            <a:r>
              <a:rPr kumimoji="1" lang="en-US" altLang="zh-CN" dirty="0" smtClean="0">
                <a:latin typeface="黑体"/>
                <a:ea typeface="黑体"/>
                <a:cs typeface="黑体"/>
              </a:rPr>
              <a:t>05),</a:t>
            </a:r>
            <a:r>
              <a:rPr kumimoji="1" lang="zh-CN" altLang="en-US" dirty="0" smtClean="0">
                <a:latin typeface="黑体"/>
                <a:ea typeface="黑体"/>
                <a:cs typeface="黑体"/>
              </a:rPr>
              <a:t>解出的特征值带有复数项</a:t>
            </a:r>
            <a:endParaRPr kumimoji="1" lang="en-US" altLang="zh-CN" dirty="0" smtClean="0">
              <a:latin typeface="黑体"/>
              <a:ea typeface="黑体"/>
              <a:cs typeface="黑体"/>
            </a:endParaRPr>
          </a:p>
          <a:p>
            <a:pPr marL="800100" lvl="1" indent="-342900">
              <a:buAutoNum type="arabicPeriod"/>
            </a:pPr>
            <a:r>
              <a:rPr kumimoji="1" lang="zh-CN" altLang="en-US" dirty="0" smtClean="0">
                <a:latin typeface="黑体"/>
                <a:ea typeface="黑体"/>
                <a:cs typeface="黑体"/>
              </a:rPr>
              <a:t>解决方法：只选取与特征维数相同的样本数量，使特征矩阵为方阵</a:t>
            </a:r>
            <a:endParaRPr kumimoji="1" lang="en-US" altLang="zh-CN" dirty="0">
              <a:latin typeface="黑体"/>
              <a:ea typeface="黑体"/>
              <a:cs typeface="黑体"/>
            </a:endParaRPr>
          </a:p>
          <a:p>
            <a:pPr marL="342900" indent="-342900">
              <a:buAutoNum type="arabicPeriod"/>
            </a:pPr>
            <a:r>
              <a:rPr kumimoji="1" lang="zh-CN" altLang="en-US" dirty="0" smtClean="0">
                <a:latin typeface="黑体"/>
                <a:ea typeface="黑体"/>
                <a:cs typeface="黑体"/>
              </a:rPr>
              <a:t>不存在高频标签的图像与其他图像相似度过高</a:t>
            </a:r>
            <a:endParaRPr kumimoji="1" lang="en-US" altLang="zh-CN" dirty="0" smtClean="0">
              <a:latin typeface="黑体"/>
              <a:ea typeface="黑体"/>
              <a:cs typeface="黑体"/>
            </a:endParaRPr>
          </a:p>
          <a:p>
            <a:pPr marL="800100" lvl="1" indent="-342900">
              <a:buAutoNum type="arabicPeriod"/>
            </a:pPr>
            <a:r>
              <a:rPr kumimoji="1" lang="zh-CN" altLang="en-US" dirty="0" smtClean="0">
                <a:latin typeface="黑体"/>
                <a:ea typeface="黑体"/>
                <a:cs typeface="黑体"/>
              </a:rPr>
              <a:t>由于图像标签的稀疏性，模型只选取了出现频率最高的前</a:t>
            </a:r>
            <a:r>
              <a:rPr kumimoji="1" lang="en-US" altLang="zh-CN" dirty="0" smtClean="0">
                <a:latin typeface="黑体"/>
                <a:ea typeface="黑体"/>
                <a:cs typeface="黑体"/>
              </a:rPr>
              <a:t>1000</a:t>
            </a:r>
            <a:r>
              <a:rPr kumimoji="1" lang="zh-CN" altLang="en-US" dirty="0" smtClean="0">
                <a:latin typeface="黑体"/>
                <a:ea typeface="黑体"/>
                <a:cs typeface="黑体"/>
              </a:rPr>
              <a:t>个标签，对于不属于任何前</a:t>
            </a:r>
            <a:r>
              <a:rPr kumimoji="1" lang="en-US" altLang="zh-CN" dirty="0" smtClean="0">
                <a:latin typeface="黑体"/>
                <a:ea typeface="黑体"/>
                <a:cs typeface="黑体"/>
              </a:rPr>
              <a:t>1000</a:t>
            </a:r>
            <a:r>
              <a:rPr kumimoji="1" lang="zh-CN" altLang="en-US" dirty="0" smtClean="0">
                <a:latin typeface="黑体"/>
                <a:ea typeface="黑体"/>
                <a:cs typeface="黑体"/>
              </a:rPr>
              <a:t>个标签的图像，他们的文本特征向量均为</a:t>
            </a:r>
            <a:r>
              <a:rPr kumimoji="1" lang="en-US" altLang="zh-CN" dirty="0" smtClean="0">
                <a:latin typeface="黑体"/>
                <a:ea typeface="黑体"/>
                <a:cs typeface="黑体"/>
              </a:rPr>
              <a:t>(0,0,…,0)</a:t>
            </a:r>
            <a:r>
              <a:rPr kumimoji="1" lang="en-US" altLang="zh-CN" baseline="30000" dirty="0" smtClean="0">
                <a:latin typeface="黑体"/>
                <a:ea typeface="黑体"/>
                <a:cs typeface="黑体"/>
              </a:rPr>
              <a:t>T</a:t>
            </a:r>
            <a:r>
              <a:rPr kumimoji="1" lang="zh-CN" altLang="zh-CN" dirty="0" smtClean="0">
                <a:latin typeface="黑体"/>
                <a:ea typeface="黑体"/>
                <a:cs typeface="黑体"/>
              </a:rPr>
              <a:t>，</a:t>
            </a:r>
            <a:r>
              <a:rPr kumimoji="1" lang="zh-CN" altLang="en-US" dirty="0" smtClean="0">
                <a:latin typeface="黑体"/>
                <a:ea typeface="黑体"/>
                <a:cs typeface="黑体"/>
              </a:rPr>
              <a:t>映射到图像表征空间后与其他图像相似值较高</a:t>
            </a:r>
            <a:endParaRPr kumimoji="1" lang="en-US" altLang="zh-CN" dirty="0" smtClean="0">
              <a:latin typeface="黑体"/>
              <a:ea typeface="黑体"/>
              <a:cs typeface="黑体"/>
            </a:endParaRPr>
          </a:p>
          <a:p>
            <a:pPr marL="800100" lvl="1" indent="-342900">
              <a:buAutoNum type="arabicPeriod"/>
            </a:pPr>
            <a:r>
              <a:rPr kumimoji="1" lang="zh-CN" altLang="en-US" dirty="0" smtClean="0">
                <a:latin typeface="黑体"/>
                <a:ea typeface="黑体"/>
                <a:cs typeface="黑体"/>
              </a:rPr>
              <a:t>在高频</a:t>
            </a:r>
            <a:r>
              <a:rPr kumimoji="1" lang="en-US" altLang="zh-CN" dirty="0" smtClean="0">
                <a:latin typeface="黑体"/>
                <a:ea typeface="黑体"/>
                <a:cs typeface="黑体"/>
              </a:rPr>
              <a:t>1000</a:t>
            </a:r>
            <a:r>
              <a:rPr kumimoji="1" lang="zh-CN" altLang="en-US" dirty="0" smtClean="0">
                <a:latin typeface="黑体"/>
                <a:ea typeface="黑体"/>
                <a:cs typeface="黑体"/>
              </a:rPr>
              <a:t>维标签后补充</a:t>
            </a:r>
            <a:r>
              <a:rPr kumimoji="1" lang="en-US" altLang="zh-CN" dirty="0" smtClean="0">
                <a:latin typeface="黑体"/>
                <a:ea typeface="黑体"/>
                <a:cs typeface="黑体"/>
              </a:rPr>
              <a:t>unknown</a:t>
            </a:r>
            <a:r>
              <a:rPr kumimoji="1" lang="zh-CN" altLang="en-US" dirty="0" smtClean="0">
                <a:latin typeface="黑体"/>
                <a:ea typeface="黑体"/>
                <a:cs typeface="黑体"/>
              </a:rPr>
              <a:t>维度</a:t>
            </a:r>
            <a:endParaRPr kumimoji="1" lang="zh-CN" altLang="en-US" dirty="0">
              <a:latin typeface="黑体"/>
              <a:ea typeface="黑体"/>
              <a:cs typeface="黑体"/>
            </a:endParaRPr>
          </a:p>
        </p:txBody>
      </p:sp>
    </p:spTree>
    <p:extLst>
      <p:ext uri="{BB962C8B-B14F-4D97-AF65-F5344CB8AC3E}">
        <p14:creationId xmlns:p14="http://schemas.microsoft.com/office/powerpoint/2010/main" val="19221761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normAutofit lnSpcReduction="10000"/>
          </a:bodyPr>
          <a:lstStyle/>
          <a:p>
            <a:pPr>
              <a:buFont typeface="Arial" charset="0"/>
              <a:buChar char="•"/>
            </a:pPr>
            <a:r>
              <a:rPr lang="en-US" altLang="zh-CHS" dirty="0" smtClean="0"/>
              <a:t> </a:t>
            </a:r>
            <a:r>
              <a:rPr lang="en-US" altLang="zh-CHS" dirty="0" err="1" smtClean="0"/>
              <a:t>trainCCA.py</a:t>
            </a:r>
            <a:endParaRPr lang="en-US" altLang="zh-CHS" dirty="0" smtClean="0"/>
          </a:p>
          <a:p>
            <a:pPr lvl="1">
              <a:buFont typeface="Arial" charset="0"/>
              <a:buChar char="•"/>
            </a:pPr>
            <a:r>
              <a:rPr lang="zh-CHS" altLang="en-US" dirty="0" smtClean="0"/>
              <a:t>读取</a:t>
            </a:r>
            <a:r>
              <a:rPr lang="en-US" altLang="zh-CHS" dirty="0" smtClean="0"/>
              <a:t>visual, textual</a:t>
            </a:r>
            <a:r>
              <a:rPr lang="zh-CHS" altLang="en-US" dirty="0" smtClean="0"/>
              <a:t>和</a:t>
            </a:r>
            <a:r>
              <a:rPr lang="en-US" altLang="zh-CHS" dirty="0" smtClean="0"/>
              <a:t>semantic feature</a:t>
            </a:r>
            <a:r>
              <a:rPr lang="zh-CHS" altLang="en-US" dirty="0" smtClean="0"/>
              <a:t>进入内存</a:t>
            </a:r>
            <a:r>
              <a:rPr lang="en-US" altLang="zh-CHS" dirty="0" smtClean="0"/>
              <a:t>(</a:t>
            </a:r>
            <a:r>
              <a:rPr lang="zh-CHS" altLang="en-US" dirty="0" smtClean="0"/>
              <a:t>两种样本大小</a:t>
            </a:r>
            <a:r>
              <a:rPr lang="en-US" altLang="zh-CHS" dirty="0" smtClean="0"/>
              <a:t>:</a:t>
            </a:r>
            <a:r>
              <a:rPr lang="en-US" altLang="zh-CHS" dirty="0" err="1" smtClean="0"/>
              <a:t>feature.bin</a:t>
            </a:r>
            <a:r>
              <a:rPr lang="zh-CHS" altLang="en-US" dirty="0" smtClean="0"/>
              <a:t>是</a:t>
            </a:r>
            <a:r>
              <a:rPr lang="en-US" altLang="zh-CHS" dirty="0" smtClean="0"/>
              <a:t>155545</a:t>
            </a:r>
            <a:r>
              <a:rPr lang="zh-CHS" altLang="en-US" dirty="0" smtClean="0"/>
              <a:t>张图片的，</a:t>
            </a:r>
            <a:r>
              <a:rPr lang="en-US" altLang="zh-CHS" dirty="0" err="1" smtClean="0"/>
              <a:t>sample_feature.bin</a:t>
            </a:r>
            <a:r>
              <a:rPr lang="zh-CHS" altLang="en-US" dirty="0" smtClean="0"/>
              <a:t>是随机抽取了</a:t>
            </a:r>
            <a:r>
              <a:rPr lang="en-US" altLang="zh-CHS" dirty="0" smtClean="0"/>
              <a:t>~38000</a:t>
            </a:r>
            <a:r>
              <a:rPr lang="zh-CHS" altLang="en-US" dirty="0" smtClean="0"/>
              <a:t>张特征的一个二进制文件</a:t>
            </a:r>
            <a:r>
              <a:rPr lang="en-US" altLang="zh-CHS" dirty="0" smtClean="0"/>
              <a:t>)</a:t>
            </a:r>
          </a:p>
          <a:p>
            <a:pPr lvl="1">
              <a:buFont typeface="Arial" charset="0"/>
              <a:buChar char="•"/>
            </a:pPr>
            <a:r>
              <a:rPr lang="zh-CHS" altLang="en-US" dirty="0" smtClean="0"/>
              <a:t>训练</a:t>
            </a:r>
            <a:r>
              <a:rPr lang="en-US" altLang="zh-CHS" dirty="0" smtClean="0"/>
              <a:t>2-view/3-view CCA</a:t>
            </a:r>
            <a:r>
              <a:rPr lang="zh-CHS" altLang="en-US" dirty="0" smtClean="0"/>
              <a:t>模型</a:t>
            </a:r>
            <a:endParaRPr lang="en-US" altLang="zh-CHS" dirty="0" smtClean="0"/>
          </a:p>
          <a:p>
            <a:pPr>
              <a:buFont typeface="Arial" charset="0"/>
              <a:buChar char="•"/>
            </a:pPr>
            <a:r>
              <a:rPr lang="en-US" dirty="0" smtClean="0"/>
              <a:t> </a:t>
            </a:r>
            <a:r>
              <a:rPr lang="en-US" dirty="0" err="1" smtClean="0"/>
              <a:t>applyCCA.py</a:t>
            </a:r>
            <a:endParaRPr lang="en-US" dirty="0" smtClean="0"/>
          </a:p>
          <a:p>
            <a:pPr lvl="1">
              <a:buFont typeface="Arial" charset="0"/>
              <a:buChar char="•"/>
            </a:pPr>
            <a:r>
              <a:rPr lang="zh-CHS" altLang="en-US" dirty="0" smtClean="0"/>
              <a:t>支持两种搜索方式：</a:t>
            </a:r>
            <a:r>
              <a:rPr lang="en-US" altLang="zh-CHS" dirty="0" smtClean="0"/>
              <a:t>I2I(</a:t>
            </a:r>
            <a:r>
              <a:rPr lang="zh-CHS" altLang="en-US" dirty="0" smtClean="0"/>
              <a:t>以图搜图</a:t>
            </a:r>
            <a:r>
              <a:rPr lang="en-US" altLang="zh-CHS" dirty="0" smtClean="0"/>
              <a:t>), T2I(</a:t>
            </a:r>
            <a:r>
              <a:rPr lang="zh-CHS" altLang="en-US" dirty="0" smtClean="0"/>
              <a:t>用标签搜图</a:t>
            </a:r>
            <a:r>
              <a:rPr lang="en-US" altLang="zh-CHS" dirty="0" smtClean="0"/>
              <a:t>), </a:t>
            </a:r>
            <a:r>
              <a:rPr lang="zh-CHS" altLang="en-US" dirty="0" smtClean="0"/>
              <a:t>见</a:t>
            </a:r>
            <a:r>
              <a:rPr lang="en-US" altLang="zh-CHS" dirty="0" smtClean="0"/>
              <a:t>__main__</a:t>
            </a:r>
            <a:r>
              <a:rPr lang="zh-CHS" altLang="en-US" dirty="0" smtClean="0"/>
              <a:t>里面的两个</a:t>
            </a:r>
            <a:r>
              <a:rPr lang="en-US" altLang="zh-CHS" dirty="0" smtClean="0"/>
              <a:t>test case</a:t>
            </a:r>
            <a:endParaRPr lang="en-US" dirty="0" smtClean="0"/>
          </a:p>
          <a:p>
            <a:pPr>
              <a:buFont typeface="Arial" charset="0"/>
              <a:buChar char="•"/>
            </a:pPr>
            <a:r>
              <a:rPr lang="en-US" dirty="0" err="1" smtClean="0"/>
              <a:t>utilCCA.py</a:t>
            </a:r>
            <a:endParaRPr lang="en-US" dirty="0" smtClean="0"/>
          </a:p>
          <a:p>
            <a:pPr lvl="1">
              <a:buFont typeface="Arial" charset="0"/>
              <a:buChar char="•"/>
            </a:pPr>
            <a:r>
              <a:rPr lang="zh-CHS" altLang="en-US" dirty="0" smtClean="0"/>
              <a:t>主要是功能函数，包括二进制文件的读写</a:t>
            </a:r>
            <a:endParaRPr lang="en-US" dirty="0" smtClean="0"/>
          </a:p>
          <a:p>
            <a:pPr>
              <a:buFont typeface="Arial" charset="0"/>
              <a:buChar char="•"/>
            </a:pPr>
            <a:r>
              <a:rPr lang="en-US" dirty="0" err="1" smtClean="0"/>
              <a:t>multiviewCCA.py</a:t>
            </a:r>
            <a:endParaRPr lang="en-US" dirty="0" smtClean="0"/>
          </a:p>
          <a:p>
            <a:pPr lvl="1">
              <a:buFont typeface="Arial" charset="0"/>
              <a:buChar char="•"/>
            </a:pPr>
            <a:r>
              <a:rPr lang="zh-CHS" altLang="en-US" dirty="0" smtClean="0"/>
              <a:t>完全模仿</a:t>
            </a:r>
            <a:r>
              <a:rPr lang="en-US" altLang="zh-CHS" dirty="0" smtClean="0"/>
              <a:t>IJCV</a:t>
            </a:r>
            <a:r>
              <a:rPr lang="zh-CHS" altLang="en-US" dirty="0" smtClean="0"/>
              <a:t>作者的</a:t>
            </a:r>
            <a:r>
              <a:rPr lang="en-US" altLang="zh-CHS" dirty="0" err="1" smtClean="0"/>
              <a:t>matlab</a:t>
            </a:r>
            <a:r>
              <a:rPr lang="zh-CHS" altLang="en-US" dirty="0" smtClean="0"/>
              <a:t>代码进行了</a:t>
            </a:r>
            <a:r>
              <a:rPr lang="en-US" altLang="zh-CHS" dirty="0" err="1" smtClean="0"/>
              <a:t>numpy</a:t>
            </a:r>
            <a:r>
              <a:rPr lang="zh-CHS" altLang="en-US" dirty="0" smtClean="0"/>
              <a:t>改写</a:t>
            </a:r>
            <a:endParaRPr lang="en-US" dirty="0"/>
          </a:p>
        </p:txBody>
      </p:sp>
    </p:spTree>
    <p:extLst>
      <p:ext uri="{BB962C8B-B14F-4D97-AF65-F5344CB8AC3E}">
        <p14:creationId xmlns:p14="http://schemas.microsoft.com/office/powerpoint/2010/main" val="861021530"/>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zh-CN" altLang="en-US" dirty="0" smtClean="0"/>
              <a:t>以图搜图 </a:t>
            </a:r>
            <a:r>
              <a:rPr lang="en-US" altLang="zh-CN" dirty="0" smtClean="0"/>
              <a:t>Image</a:t>
            </a:r>
            <a:r>
              <a:rPr lang="zh-CN" altLang="en-US" dirty="0" smtClean="0"/>
              <a:t> </a:t>
            </a:r>
            <a:r>
              <a:rPr lang="en-US" altLang="zh-CN" dirty="0" smtClean="0"/>
              <a:t>to</a:t>
            </a:r>
            <a:r>
              <a:rPr lang="zh-CN" altLang="en-US" dirty="0" smtClean="0"/>
              <a:t> </a:t>
            </a:r>
            <a:r>
              <a:rPr lang="en-US" altLang="zh-CN" dirty="0" smtClean="0"/>
              <a:t>Image(I2I)</a:t>
            </a:r>
            <a:endParaRPr lang="en-US" dirty="0"/>
          </a:p>
        </p:txBody>
      </p:sp>
    </p:spTree>
    <p:extLst>
      <p:ext uri="{BB962C8B-B14F-4D97-AF65-F5344CB8AC3E}">
        <p14:creationId xmlns:p14="http://schemas.microsoft.com/office/powerpoint/2010/main" val="554290596"/>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4334" y="78375"/>
            <a:ext cx="7543800" cy="1450757"/>
          </a:xfrm>
        </p:spPr>
        <p:txBody>
          <a:bodyPr/>
          <a:lstStyle/>
          <a:p>
            <a:r>
              <a:rPr lang="en-US" altLang="zh-CHS" dirty="0" smtClean="0"/>
              <a:t>I2I search result</a:t>
            </a:r>
            <a:endParaRPr lang="en-US" dirty="0"/>
          </a:p>
        </p:txBody>
      </p:sp>
      <p:sp>
        <p:nvSpPr>
          <p:cNvPr id="4" name="TextBox 3"/>
          <p:cNvSpPr txBox="1"/>
          <p:nvPr/>
        </p:nvSpPr>
        <p:spPr>
          <a:xfrm>
            <a:off x="450666" y="4975632"/>
            <a:ext cx="1934619" cy="369332"/>
          </a:xfrm>
          <a:prstGeom prst="rect">
            <a:avLst/>
          </a:prstGeom>
          <a:noFill/>
        </p:spPr>
        <p:txBody>
          <a:bodyPr wrap="none" rtlCol="0">
            <a:spAutoFit/>
          </a:bodyPr>
          <a:lstStyle/>
          <a:p>
            <a:r>
              <a:rPr lang="en-US" dirty="0"/>
              <a:t>i</a:t>
            </a:r>
            <a:r>
              <a:rPr lang="en-US" dirty="0" smtClean="0"/>
              <a:t>mg_id:857801641</a:t>
            </a:r>
            <a:endParaRPr lang="en-US" dirty="0"/>
          </a:p>
        </p:txBody>
      </p:sp>
      <p:pic>
        <p:nvPicPr>
          <p:cNvPr id="11" name="Picture 10"/>
          <p:cNvPicPr>
            <a:picLocks noChangeAspect="1"/>
          </p:cNvPicPr>
          <p:nvPr/>
        </p:nvPicPr>
        <p:blipFill>
          <a:blip r:embed="rId2"/>
          <a:stretch>
            <a:fillRect/>
          </a:stretch>
        </p:blipFill>
        <p:spPr>
          <a:xfrm>
            <a:off x="4722223" y="184106"/>
            <a:ext cx="4284617" cy="1655750"/>
          </a:xfrm>
          <a:prstGeom prst="rect">
            <a:avLst/>
          </a:prstGeom>
        </p:spPr>
      </p:pic>
      <p:pic>
        <p:nvPicPr>
          <p:cNvPr id="12" name="Picture 11"/>
          <p:cNvPicPr>
            <a:picLocks noChangeAspect="1"/>
          </p:cNvPicPr>
          <p:nvPr/>
        </p:nvPicPr>
        <p:blipFill>
          <a:blip r:embed="rId3"/>
          <a:stretch>
            <a:fillRect/>
          </a:stretch>
        </p:blipFill>
        <p:spPr>
          <a:xfrm>
            <a:off x="284115" y="3254907"/>
            <a:ext cx="1857485" cy="1421595"/>
          </a:xfrm>
          <a:prstGeom prst="rect">
            <a:avLst/>
          </a:prstGeom>
        </p:spPr>
      </p:pic>
      <p:sp>
        <p:nvSpPr>
          <p:cNvPr id="13" name="Rectangle 12"/>
          <p:cNvSpPr/>
          <p:nvPr/>
        </p:nvSpPr>
        <p:spPr>
          <a:xfrm>
            <a:off x="97969" y="2863550"/>
            <a:ext cx="2214155" cy="274041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a:blip r:embed="rId4"/>
          <a:stretch>
            <a:fillRect/>
          </a:stretch>
        </p:blipFill>
        <p:spPr>
          <a:xfrm>
            <a:off x="2723335" y="2108385"/>
            <a:ext cx="1769075" cy="1434130"/>
          </a:xfrm>
          <a:prstGeom prst="rect">
            <a:avLst/>
          </a:prstGeom>
        </p:spPr>
      </p:pic>
      <p:sp>
        <p:nvSpPr>
          <p:cNvPr id="15" name="TextBox 14"/>
          <p:cNvSpPr txBox="1"/>
          <p:nvPr/>
        </p:nvSpPr>
        <p:spPr>
          <a:xfrm>
            <a:off x="2853939" y="3575070"/>
            <a:ext cx="2051613" cy="369332"/>
          </a:xfrm>
          <a:prstGeom prst="rect">
            <a:avLst/>
          </a:prstGeom>
          <a:noFill/>
        </p:spPr>
        <p:txBody>
          <a:bodyPr wrap="none" rtlCol="0">
            <a:spAutoFit/>
          </a:bodyPr>
          <a:lstStyle/>
          <a:p>
            <a:r>
              <a:rPr lang="en-US" dirty="0"/>
              <a:t>i</a:t>
            </a:r>
            <a:r>
              <a:rPr lang="en-US" dirty="0" smtClean="0"/>
              <a:t>mg_id:2637098799</a:t>
            </a:r>
            <a:endParaRPr lang="en-US" dirty="0"/>
          </a:p>
        </p:txBody>
      </p:sp>
      <p:sp>
        <p:nvSpPr>
          <p:cNvPr id="16" name="Rectangle 15"/>
          <p:cNvSpPr/>
          <p:nvPr/>
        </p:nvSpPr>
        <p:spPr>
          <a:xfrm>
            <a:off x="2656731" y="1958102"/>
            <a:ext cx="1896219" cy="1986300"/>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2853939" y="5746851"/>
            <a:ext cx="1934619" cy="369332"/>
          </a:xfrm>
          <a:prstGeom prst="rect">
            <a:avLst/>
          </a:prstGeom>
          <a:noFill/>
        </p:spPr>
        <p:txBody>
          <a:bodyPr wrap="none" rtlCol="0">
            <a:spAutoFit/>
          </a:bodyPr>
          <a:lstStyle/>
          <a:p>
            <a:r>
              <a:rPr lang="en-US" dirty="0" smtClean="0"/>
              <a:t>img_id:</a:t>
            </a:r>
            <a:r>
              <a:rPr lang="en-US" dirty="0"/>
              <a:t>163198739</a:t>
            </a:r>
          </a:p>
        </p:txBody>
      </p:sp>
      <p:sp>
        <p:nvSpPr>
          <p:cNvPr id="19" name="Rectangle 18"/>
          <p:cNvSpPr/>
          <p:nvPr/>
        </p:nvSpPr>
        <p:spPr>
          <a:xfrm>
            <a:off x="2656731" y="4129883"/>
            <a:ext cx="1896219" cy="1986300"/>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p:cNvSpPr txBox="1"/>
          <p:nvPr/>
        </p:nvSpPr>
        <p:spPr>
          <a:xfrm>
            <a:off x="4886826" y="3562556"/>
            <a:ext cx="1934619" cy="369332"/>
          </a:xfrm>
          <a:prstGeom prst="rect">
            <a:avLst/>
          </a:prstGeom>
          <a:noFill/>
        </p:spPr>
        <p:txBody>
          <a:bodyPr wrap="none" rtlCol="0">
            <a:spAutoFit/>
          </a:bodyPr>
          <a:lstStyle/>
          <a:p>
            <a:r>
              <a:rPr lang="en-US" dirty="0" smtClean="0"/>
              <a:t>img_id:</a:t>
            </a:r>
            <a:r>
              <a:rPr lang="en-US" dirty="0"/>
              <a:t>115689957</a:t>
            </a:r>
          </a:p>
        </p:txBody>
      </p:sp>
      <p:sp>
        <p:nvSpPr>
          <p:cNvPr id="22" name="Rectangle 21"/>
          <p:cNvSpPr/>
          <p:nvPr/>
        </p:nvSpPr>
        <p:spPr>
          <a:xfrm>
            <a:off x="4689617" y="1945588"/>
            <a:ext cx="1896219" cy="1986300"/>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p:cNvSpPr txBox="1"/>
          <p:nvPr/>
        </p:nvSpPr>
        <p:spPr>
          <a:xfrm>
            <a:off x="4886826" y="5734337"/>
            <a:ext cx="2051613" cy="369332"/>
          </a:xfrm>
          <a:prstGeom prst="rect">
            <a:avLst/>
          </a:prstGeom>
          <a:noFill/>
        </p:spPr>
        <p:txBody>
          <a:bodyPr wrap="none" rtlCol="0">
            <a:spAutoFit/>
          </a:bodyPr>
          <a:lstStyle/>
          <a:p>
            <a:r>
              <a:rPr lang="en-US" dirty="0" smtClean="0"/>
              <a:t>img_id:</a:t>
            </a:r>
            <a:r>
              <a:rPr lang="en-US" dirty="0"/>
              <a:t>2275618660</a:t>
            </a:r>
          </a:p>
        </p:txBody>
      </p:sp>
      <p:sp>
        <p:nvSpPr>
          <p:cNvPr id="25" name="Rectangle 24"/>
          <p:cNvSpPr/>
          <p:nvPr/>
        </p:nvSpPr>
        <p:spPr>
          <a:xfrm>
            <a:off x="4689617" y="4117369"/>
            <a:ext cx="1896219" cy="1986300"/>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p:cNvSpPr txBox="1"/>
          <p:nvPr/>
        </p:nvSpPr>
        <p:spPr>
          <a:xfrm>
            <a:off x="6891064" y="3562556"/>
            <a:ext cx="2051613" cy="369332"/>
          </a:xfrm>
          <a:prstGeom prst="rect">
            <a:avLst/>
          </a:prstGeom>
          <a:noFill/>
        </p:spPr>
        <p:txBody>
          <a:bodyPr wrap="none" rtlCol="0">
            <a:spAutoFit/>
          </a:bodyPr>
          <a:lstStyle/>
          <a:p>
            <a:r>
              <a:rPr lang="en-US" dirty="0" smtClean="0"/>
              <a:t>img_id:</a:t>
            </a:r>
            <a:r>
              <a:rPr lang="en-US" dirty="0"/>
              <a:t>2086347715</a:t>
            </a:r>
          </a:p>
        </p:txBody>
      </p:sp>
      <p:sp>
        <p:nvSpPr>
          <p:cNvPr id="28" name="Rectangle 27"/>
          <p:cNvSpPr/>
          <p:nvPr/>
        </p:nvSpPr>
        <p:spPr>
          <a:xfrm>
            <a:off x="6693855" y="1945588"/>
            <a:ext cx="1896219" cy="1986300"/>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p:cNvSpPr txBox="1"/>
          <p:nvPr/>
        </p:nvSpPr>
        <p:spPr>
          <a:xfrm>
            <a:off x="6891063" y="5734337"/>
            <a:ext cx="1934619" cy="369332"/>
          </a:xfrm>
          <a:prstGeom prst="rect">
            <a:avLst/>
          </a:prstGeom>
          <a:noFill/>
        </p:spPr>
        <p:txBody>
          <a:bodyPr wrap="none" rtlCol="0">
            <a:spAutoFit/>
          </a:bodyPr>
          <a:lstStyle/>
          <a:p>
            <a:r>
              <a:rPr lang="en-US" dirty="0" smtClean="0"/>
              <a:t>img_id:</a:t>
            </a:r>
            <a:r>
              <a:rPr lang="en-US" dirty="0"/>
              <a:t>204301017</a:t>
            </a:r>
          </a:p>
        </p:txBody>
      </p:sp>
      <p:sp>
        <p:nvSpPr>
          <p:cNvPr id="31" name="Rectangle 30"/>
          <p:cNvSpPr/>
          <p:nvPr/>
        </p:nvSpPr>
        <p:spPr>
          <a:xfrm>
            <a:off x="6693855" y="4117369"/>
            <a:ext cx="1896219" cy="1986300"/>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Picture 31"/>
          <p:cNvPicPr>
            <a:picLocks noChangeAspect="1"/>
          </p:cNvPicPr>
          <p:nvPr/>
        </p:nvPicPr>
        <p:blipFill>
          <a:blip r:embed="rId5"/>
          <a:stretch>
            <a:fillRect/>
          </a:stretch>
        </p:blipFill>
        <p:spPr>
          <a:xfrm>
            <a:off x="4784796" y="2058280"/>
            <a:ext cx="1670930" cy="1555077"/>
          </a:xfrm>
          <a:prstGeom prst="rect">
            <a:avLst/>
          </a:prstGeom>
        </p:spPr>
      </p:pic>
      <p:pic>
        <p:nvPicPr>
          <p:cNvPr id="33" name="Picture 32"/>
          <p:cNvPicPr>
            <a:picLocks noChangeAspect="1"/>
          </p:cNvPicPr>
          <p:nvPr/>
        </p:nvPicPr>
        <p:blipFill>
          <a:blip r:embed="rId6"/>
          <a:stretch>
            <a:fillRect/>
          </a:stretch>
        </p:blipFill>
        <p:spPr>
          <a:xfrm>
            <a:off x="6783044" y="2055993"/>
            <a:ext cx="1702094" cy="1511459"/>
          </a:xfrm>
          <a:prstGeom prst="rect">
            <a:avLst/>
          </a:prstGeom>
        </p:spPr>
      </p:pic>
      <p:pic>
        <p:nvPicPr>
          <p:cNvPr id="34" name="Picture 33"/>
          <p:cNvPicPr>
            <a:picLocks noChangeAspect="1"/>
          </p:cNvPicPr>
          <p:nvPr/>
        </p:nvPicPr>
        <p:blipFill>
          <a:blip r:embed="rId7"/>
          <a:stretch>
            <a:fillRect/>
          </a:stretch>
        </p:blipFill>
        <p:spPr>
          <a:xfrm>
            <a:off x="2860689" y="4249318"/>
            <a:ext cx="1488303" cy="1488303"/>
          </a:xfrm>
          <a:prstGeom prst="rect">
            <a:avLst/>
          </a:prstGeom>
        </p:spPr>
      </p:pic>
      <p:pic>
        <p:nvPicPr>
          <p:cNvPr id="35" name="Picture 34"/>
          <p:cNvPicPr>
            <a:picLocks noChangeAspect="1"/>
          </p:cNvPicPr>
          <p:nvPr/>
        </p:nvPicPr>
        <p:blipFill>
          <a:blip r:embed="rId8"/>
          <a:stretch>
            <a:fillRect/>
          </a:stretch>
        </p:blipFill>
        <p:spPr>
          <a:xfrm>
            <a:off x="4797462" y="4267653"/>
            <a:ext cx="1658264" cy="1472539"/>
          </a:xfrm>
          <a:prstGeom prst="rect">
            <a:avLst/>
          </a:prstGeom>
        </p:spPr>
      </p:pic>
      <p:pic>
        <p:nvPicPr>
          <p:cNvPr id="36" name="Picture 35"/>
          <p:cNvPicPr>
            <a:picLocks noChangeAspect="1"/>
          </p:cNvPicPr>
          <p:nvPr/>
        </p:nvPicPr>
        <p:blipFill>
          <a:blip r:embed="rId9"/>
          <a:stretch>
            <a:fillRect/>
          </a:stretch>
        </p:blipFill>
        <p:spPr>
          <a:xfrm>
            <a:off x="6753219" y="4201892"/>
            <a:ext cx="1777492" cy="1583152"/>
          </a:xfrm>
          <a:prstGeom prst="rect">
            <a:avLst/>
          </a:prstGeom>
        </p:spPr>
      </p:pic>
    </p:spTree>
    <p:extLst>
      <p:ext uri="{BB962C8B-B14F-4D97-AF65-F5344CB8AC3E}">
        <p14:creationId xmlns:p14="http://schemas.microsoft.com/office/powerpoint/2010/main" val="1738110294"/>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4334" y="78375"/>
            <a:ext cx="7543800" cy="1450757"/>
          </a:xfrm>
        </p:spPr>
        <p:txBody>
          <a:bodyPr/>
          <a:lstStyle/>
          <a:p>
            <a:r>
              <a:rPr lang="en-US" altLang="zh-CHS" dirty="0" smtClean="0"/>
              <a:t>I2I (2)</a:t>
            </a:r>
            <a:endParaRPr lang="en-US" dirty="0"/>
          </a:p>
        </p:txBody>
      </p:sp>
      <p:sp>
        <p:nvSpPr>
          <p:cNvPr id="4" name="TextBox 3"/>
          <p:cNvSpPr txBox="1"/>
          <p:nvPr/>
        </p:nvSpPr>
        <p:spPr>
          <a:xfrm>
            <a:off x="641167" y="4981062"/>
            <a:ext cx="1237613" cy="369332"/>
          </a:xfrm>
          <a:prstGeom prst="rect">
            <a:avLst/>
          </a:prstGeom>
          <a:noFill/>
        </p:spPr>
        <p:txBody>
          <a:bodyPr wrap="none" rtlCol="0">
            <a:spAutoFit/>
          </a:bodyPr>
          <a:lstStyle/>
          <a:p>
            <a:r>
              <a:rPr lang="en-US" dirty="0"/>
              <a:t>201430039</a:t>
            </a:r>
          </a:p>
        </p:txBody>
      </p:sp>
      <p:sp>
        <p:nvSpPr>
          <p:cNvPr id="13" name="Rectangle 12"/>
          <p:cNvSpPr/>
          <p:nvPr/>
        </p:nvSpPr>
        <p:spPr>
          <a:xfrm>
            <a:off x="97969" y="2863550"/>
            <a:ext cx="2214155" cy="274041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3174350" y="3576020"/>
            <a:ext cx="1005403" cy="369332"/>
          </a:xfrm>
          <a:prstGeom prst="rect">
            <a:avLst/>
          </a:prstGeom>
          <a:noFill/>
        </p:spPr>
        <p:txBody>
          <a:bodyPr wrap="none" rtlCol="0">
            <a:spAutoFit/>
          </a:bodyPr>
          <a:lstStyle/>
          <a:p>
            <a:r>
              <a:rPr lang="en-US" dirty="0" smtClean="0"/>
              <a:t>9412748</a:t>
            </a:r>
            <a:endParaRPr lang="en-US" dirty="0"/>
          </a:p>
        </p:txBody>
      </p:sp>
      <p:sp>
        <p:nvSpPr>
          <p:cNvPr id="16" name="Rectangle 15"/>
          <p:cNvSpPr/>
          <p:nvPr/>
        </p:nvSpPr>
        <p:spPr>
          <a:xfrm>
            <a:off x="2656731" y="1958102"/>
            <a:ext cx="1896219" cy="1986300"/>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3086585" y="5746851"/>
            <a:ext cx="1237613" cy="369332"/>
          </a:xfrm>
          <a:prstGeom prst="rect">
            <a:avLst/>
          </a:prstGeom>
          <a:noFill/>
        </p:spPr>
        <p:txBody>
          <a:bodyPr wrap="none" rtlCol="0">
            <a:spAutoFit/>
          </a:bodyPr>
          <a:lstStyle/>
          <a:p>
            <a:r>
              <a:rPr lang="en-US" dirty="0"/>
              <a:t>265682839</a:t>
            </a:r>
          </a:p>
        </p:txBody>
      </p:sp>
      <p:sp>
        <p:nvSpPr>
          <p:cNvPr id="19" name="Rectangle 18"/>
          <p:cNvSpPr/>
          <p:nvPr/>
        </p:nvSpPr>
        <p:spPr>
          <a:xfrm>
            <a:off x="2656731" y="4129883"/>
            <a:ext cx="1896219" cy="1986300"/>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p:cNvSpPr txBox="1"/>
          <p:nvPr/>
        </p:nvSpPr>
        <p:spPr>
          <a:xfrm>
            <a:off x="5115331" y="3524033"/>
            <a:ext cx="1354608" cy="369332"/>
          </a:xfrm>
          <a:prstGeom prst="rect">
            <a:avLst/>
          </a:prstGeom>
          <a:noFill/>
        </p:spPr>
        <p:txBody>
          <a:bodyPr wrap="none" rtlCol="0">
            <a:spAutoFit/>
          </a:bodyPr>
          <a:lstStyle/>
          <a:p>
            <a:r>
              <a:rPr lang="en-US" dirty="0"/>
              <a:t>2299172072</a:t>
            </a:r>
          </a:p>
        </p:txBody>
      </p:sp>
      <p:sp>
        <p:nvSpPr>
          <p:cNvPr id="22" name="Rectangle 21"/>
          <p:cNvSpPr/>
          <p:nvPr/>
        </p:nvSpPr>
        <p:spPr>
          <a:xfrm>
            <a:off x="4689617" y="1945588"/>
            <a:ext cx="1896219" cy="1986300"/>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p:cNvSpPr txBox="1"/>
          <p:nvPr/>
        </p:nvSpPr>
        <p:spPr>
          <a:xfrm>
            <a:off x="5159213" y="5718995"/>
            <a:ext cx="1237613" cy="369332"/>
          </a:xfrm>
          <a:prstGeom prst="rect">
            <a:avLst/>
          </a:prstGeom>
          <a:noFill/>
        </p:spPr>
        <p:txBody>
          <a:bodyPr wrap="none" rtlCol="0">
            <a:spAutoFit/>
          </a:bodyPr>
          <a:lstStyle/>
          <a:p>
            <a:r>
              <a:rPr lang="en-US" dirty="0"/>
              <a:t>301153387</a:t>
            </a:r>
          </a:p>
        </p:txBody>
      </p:sp>
      <p:sp>
        <p:nvSpPr>
          <p:cNvPr id="25" name="Rectangle 24"/>
          <p:cNvSpPr/>
          <p:nvPr/>
        </p:nvSpPr>
        <p:spPr>
          <a:xfrm>
            <a:off x="4689617" y="4117369"/>
            <a:ext cx="1896219" cy="1986300"/>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p:cNvSpPr txBox="1"/>
          <p:nvPr/>
        </p:nvSpPr>
        <p:spPr>
          <a:xfrm>
            <a:off x="7133892" y="3524033"/>
            <a:ext cx="1354608" cy="369332"/>
          </a:xfrm>
          <a:prstGeom prst="rect">
            <a:avLst/>
          </a:prstGeom>
          <a:noFill/>
        </p:spPr>
        <p:txBody>
          <a:bodyPr wrap="none" rtlCol="0">
            <a:spAutoFit/>
          </a:bodyPr>
          <a:lstStyle/>
          <a:p>
            <a:r>
              <a:rPr lang="en-US" dirty="0"/>
              <a:t>2615738251</a:t>
            </a:r>
          </a:p>
        </p:txBody>
      </p:sp>
      <p:sp>
        <p:nvSpPr>
          <p:cNvPr id="28" name="Rectangle 27"/>
          <p:cNvSpPr/>
          <p:nvPr/>
        </p:nvSpPr>
        <p:spPr>
          <a:xfrm>
            <a:off x="6693855" y="1945588"/>
            <a:ext cx="1896219" cy="1986300"/>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p:cNvSpPr txBox="1"/>
          <p:nvPr/>
        </p:nvSpPr>
        <p:spPr>
          <a:xfrm>
            <a:off x="7190488" y="5700046"/>
            <a:ext cx="1237613" cy="369332"/>
          </a:xfrm>
          <a:prstGeom prst="rect">
            <a:avLst/>
          </a:prstGeom>
          <a:noFill/>
        </p:spPr>
        <p:txBody>
          <a:bodyPr wrap="none" rtlCol="0">
            <a:spAutoFit/>
          </a:bodyPr>
          <a:lstStyle/>
          <a:p>
            <a:r>
              <a:rPr lang="en-US" dirty="0"/>
              <a:t>526681902</a:t>
            </a:r>
          </a:p>
        </p:txBody>
      </p:sp>
      <p:sp>
        <p:nvSpPr>
          <p:cNvPr id="31" name="Rectangle 30"/>
          <p:cNvSpPr/>
          <p:nvPr/>
        </p:nvSpPr>
        <p:spPr>
          <a:xfrm>
            <a:off x="6693855" y="4117369"/>
            <a:ext cx="1896219" cy="1986300"/>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2"/>
          <a:stretch>
            <a:fillRect/>
          </a:stretch>
        </p:blipFill>
        <p:spPr>
          <a:xfrm>
            <a:off x="204593" y="3049210"/>
            <a:ext cx="2016198" cy="1790384"/>
          </a:xfrm>
          <a:prstGeom prst="rect">
            <a:avLst/>
          </a:prstGeom>
        </p:spPr>
      </p:pic>
      <p:pic>
        <p:nvPicPr>
          <p:cNvPr id="6" name="Picture 5"/>
          <p:cNvPicPr>
            <a:picLocks noChangeAspect="1"/>
          </p:cNvPicPr>
          <p:nvPr/>
        </p:nvPicPr>
        <p:blipFill>
          <a:blip r:embed="rId3"/>
          <a:stretch>
            <a:fillRect/>
          </a:stretch>
        </p:blipFill>
        <p:spPr>
          <a:xfrm>
            <a:off x="2801069" y="2045369"/>
            <a:ext cx="1566201" cy="1566201"/>
          </a:xfrm>
          <a:prstGeom prst="rect">
            <a:avLst/>
          </a:prstGeom>
        </p:spPr>
      </p:pic>
      <p:pic>
        <p:nvPicPr>
          <p:cNvPr id="8" name="Picture 7"/>
          <p:cNvPicPr>
            <a:picLocks noChangeAspect="1"/>
          </p:cNvPicPr>
          <p:nvPr/>
        </p:nvPicPr>
        <p:blipFill>
          <a:blip r:embed="rId4"/>
          <a:stretch>
            <a:fillRect/>
          </a:stretch>
        </p:blipFill>
        <p:spPr>
          <a:xfrm>
            <a:off x="4794764" y="2075687"/>
            <a:ext cx="1685925" cy="1440962"/>
          </a:xfrm>
          <a:prstGeom prst="rect">
            <a:avLst/>
          </a:prstGeom>
        </p:spPr>
      </p:pic>
      <p:pic>
        <p:nvPicPr>
          <p:cNvPr id="9" name="Picture 8"/>
          <p:cNvPicPr>
            <a:picLocks noChangeAspect="1"/>
          </p:cNvPicPr>
          <p:nvPr/>
        </p:nvPicPr>
        <p:blipFill>
          <a:blip r:embed="rId5"/>
          <a:stretch>
            <a:fillRect/>
          </a:stretch>
        </p:blipFill>
        <p:spPr>
          <a:xfrm>
            <a:off x="6786774" y="2093250"/>
            <a:ext cx="1710382" cy="1427599"/>
          </a:xfrm>
          <a:prstGeom prst="rect">
            <a:avLst/>
          </a:prstGeom>
        </p:spPr>
      </p:pic>
      <p:pic>
        <p:nvPicPr>
          <p:cNvPr id="10" name="Picture 9"/>
          <p:cNvPicPr>
            <a:picLocks noChangeAspect="1"/>
          </p:cNvPicPr>
          <p:nvPr/>
        </p:nvPicPr>
        <p:blipFill>
          <a:blip r:embed="rId6"/>
          <a:stretch>
            <a:fillRect/>
          </a:stretch>
        </p:blipFill>
        <p:spPr>
          <a:xfrm>
            <a:off x="2834463" y="4233759"/>
            <a:ext cx="1499413" cy="1499413"/>
          </a:xfrm>
          <a:prstGeom prst="rect">
            <a:avLst/>
          </a:prstGeom>
        </p:spPr>
      </p:pic>
      <p:pic>
        <p:nvPicPr>
          <p:cNvPr id="17" name="Picture 16"/>
          <p:cNvPicPr>
            <a:picLocks noChangeAspect="1"/>
          </p:cNvPicPr>
          <p:nvPr/>
        </p:nvPicPr>
        <p:blipFill>
          <a:blip r:embed="rId7"/>
          <a:stretch>
            <a:fillRect/>
          </a:stretch>
        </p:blipFill>
        <p:spPr>
          <a:xfrm>
            <a:off x="4465005" y="66342"/>
            <a:ext cx="4457700" cy="1760690"/>
          </a:xfrm>
          <a:prstGeom prst="rect">
            <a:avLst/>
          </a:prstGeom>
        </p:spPr>
      </p:pic>
      <p:pic>
        <p:nvPicPr>
          <p:cNvPr id="23" name="Picture 22"/>
          <p:cNvPicPr>
            <a:picLocks noChangeAspect="1"/>
          </p:cNvPicPr>
          <p:nvPr/>
        </p:nvPicPr>
        <p:blipFill>
          <a:blip r:embed="rId8"/>
          <a:stretch>
            <a:fillRect/>
          </a:stretch>
        </p:blipFill>
        <p:spPr>
          <a:xfrm>
            <a:off x="4815868" y="4196045"/>
            <a:ext cx="1643717" cy="1529202"/>
          </a:xfrm>
          <a:prstGeom prst="rect">
            <a:avLst/>
          </a:prstGeom>
        </p:spPr>
      </p:pic>
      <p:pic>
        <p:nvPicPr>
          <p:cNvPr id="26" name="Picture 25"/>
          <p:cNvPicPr>
            <a:picLocks noChangeAspect="1"/>
          </p:cNvPicPr>
          <p:nvPr/>
        </p:nvPicPr>
        <p:blipFill>
          <a:blip r:embed="rId9"/>
          <a:stretch>
            <a:fillRect/>
          </a:stretch>
        </p:blipFill>
        <p:spPr>
          <a:xfrm>
            <a:off x="6802929" y="4226133"/>
            <a:ext cx="1608688" cy="1492862"/>
          </a:xfrm>
          <a:prstGeom prst="rect">
            <a:avLst/>
          </a:prstGeom>
        </p:spPr>
      </p:pic>
    </p:spTree>
    <p:extLst>
      <p:ext uri="{BB962C8B-B14F-4D97-AF65-F5344CB8AC3E}">
        <p14:creationId xmlns:p14="http://schemas.microsoft.com/office/powerpoint/2010/main" val="606765135"/>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T2I search result</a:t>
            </a:r>
            <a:endParaRPr lang="en-US" dirty="0"/>
          </a:p>
        </p:txBody>
      </p:sp>
      <p:pic>
        <p:nvPicPr>
          <p:cNvPr id="7" name="Picture 6"/>
          <p:cNvPicPr>
            <a:picLocks noChangeAspect="1"/>
          </p:cNvPicPr>
          <p:nvPr/>
        </p:nvPicPr>
        <p:blipFill>
          <a:blip r:embed="rId2"/>
          <a:stretch>
            <a:fillRect/>
          </a:stretch>
        </p:blipFill>
        <p:spPr>
          <a:xfrm>
            <a:off x="5000625" y="16500"/>
            <a:ext cx="4000500" cy="1854011"/>
          </a:xfrm>
          <a:prstGeom prst="rect">
            <a:avLst/>
          </a:prstGeom>
        </p:spPr>
      </p:pic>
      <p:sp>
        <p:nvSpPr>
          <p:cNvPr id="8" name="TextBox 7"/>
          <p:cNvSpPr txBox="1"/>
          <p:nvPr/>
        </p:nvSpPr>
        <p:spPr>
          <a:xfrm>
            <a:off x="500658" y="3425081"/>
            <a:ext cx="1388249" cy="1446550"/>
          </a:xfrm>
          <a:prstGeom prst="rect">
            <a:avLst/>
          </a:prstGeom>
          <a:noFill/>
        </p:spPr>
        <p:txBody>
          <a:bodyPr wrap="square" rtlCol="0">
            <a:spAutoFit/>
          </a:bodyPr>
          <a:lstStyle/>
          <a:p>
            <a:pPr algn="ctr"/>
            <a:r>
              <a:rPr lang="en-US" sz="4400" dirty="0">
                <a:solidFill>
                  <a:schemeClr val="accent1"/>
                </a:solidFill>
              </a:rPr>
              <a:t>g</a:t>
            </a:r>
            <a:r>
              <a:rPr lang="en-US" sz="4400" dirty="0" smtClean="0">
                <a:solidFill>
                  <a:schemeClr val="accent1"/>
                </a:solidFill>
              </a:rPr>
              <a:t>rass</a:t>
            </a:r>
          </a:p>
          <a:p>
            <a:pPr algn="ctr"/>
            <a:r>
              <a:rPr lang="en-US" sz="4400" dirty="0" smtClean="0">
                <a:solidFill>
                  <a:schemeClr val="accent1"/>
                </a:solidFill>
              </a:rPr>
              <a:t>sky</a:t>
            </a:r>
            <a:endParaRPr lang="en-US" sz="4400" dirty="0">
              <a:solidFill>
                <a:schemeClr val="accent1"/>
              </a:solidFill>
            </a:endParaRPr>
          </a:p>
        </p:txBody>
      </p:sp>
      <p:sp>
        <p:nvSpPr>
          <p:cNvPr id="10" name="Rectangle 9"/>
          <p:cNvSpPr/>
          <p:nvPr/>
        </p:nvSpPr>
        <p:spPr>
          <a:xfrm>
            <a:off x="97969" y="2863550"/>
            <a:ext cx="2214155" cy="274041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3184533" y="3562556"/>
            <a:ext cx="1120619" cy="369332"/>
          </a:xfrm>
          <a:prstGeom prst="rect">
            <a:avLst/>
          </a:prstGeom>
          <a:noFill/>
        </p:spPr>
        <p:txBody>
          <a:bodyPr wrap="none" rtlCol="0">
            <a:spAutoFit/>
          </a:bodyPr>
          <a:lstStyle/>
          <a:p>
            <a:r>
              <a:rPr lang="en-US" dirty="0"/>
              <a:t>47340806</a:t>
            </a:r>
          </a:p>
        </p:txBody>
      </p:sp>
      <p:sp>
        <p:nvSpPr>
          <p:cNvPr id="13" name="Rectangle 12"/>
          <p:cNvSpPr/>
          <p:nvPr/>
        </p:nvSpPr>
        <p:spPr>
          <a:xfrm>
            <a:off x="2656731" y="1958102"/>
            <a:ext cx="1896219" cy="1986300"/>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2853939" y="5746851"/>
            <a:ext cx="1354608" cy="369332"/>
          </a:xfrm>
          <a:prstGeom prst="rect">
            <a:avLst/>
          </a:prstGeom>
          <a:noFill/>
        </p:spPr>
        <p:txBody>
          <a:bodyPr wrap="none" rtlCol="0">
            <a:spAutoFit/>
          </a:bodyPr>
          <a:lstStyle/>
          <a:p>
            <a:r>
              <a:rPr lang="en-US" dirty="0"/>
              <a:t>2246783491</a:t>
            </a:r>
          </a:p>
        </p:txBody>
      </p:sp>
      <p:sp>
        <p:nvSpPr>
          <p:cNvPr id="15" name="Rectangle 14"/>
          <p:cNvSpPr/>
          <p:nvPr/>
        </p:nvSpPr>
        <p:spPr>
          <a:xfrm>
            <a:off x="2656731" y="4129883"/>
            <a:ext cx="1896219" cy="1986300"/>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4886825" y="3562556"/>
            <a:ext cx="1354608" cy="369332"/>
          </a:xfrm>
          <a:prstGeom prst="rect">
            <a:avLst/>
          </a:prstGeom>
          <a:noFill/>
        </p:spPr>
        <p:txBody>
          <a:bodyPr wrap="none" rtlCol="0">
            <a:spAutoFit/>
          </a:bodyPr>
          <a:lstStyle/>
          <a:p>
            <a:r>
              <a:rPr lang="en-US" dirty="0"/>
              <a:t>1455125705</a:t>
            </a:r>
          </a:p>
        </p:txBody>
      </p:sp>
      <p:sp>
        <p:nvSpPr>
          <p:cNvPr id="17" name="Rectangle 16"/>
          <p:cNvSpPr/>
          <p:nvPr/>
        </p:nvSpPr>
        <p:spPr>
          <a:xfrm>
            <a:off x="4689617" y="1945588"/>
            <a:ext cx="1896219" cy="1986300"/>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4886825" y="5734337"/>
            <a:ext cx="1354608" cy="369332"/>
          </a:xfrm>
          <a:prstGeom prst="rect">
            <a:avLst/>
          </a:prstGeom>
          <a:noFill/>
        </p:spPr>
        <p:txBody>
          <a:bodyPr wrap="none" rtlCol="0">
            <a:spAutoFit/>
          </a:bodyPr>
          <a:lstStyle/>
          <a:p>
            <a:r>
              <a:rPr lang="en-US" dirty="0"/>
              <a:t>2380175279</a:t>
            </a:r>
          </a:p>
        </p:txBody>
      </p:sp>
      <p:sp>
        <p:nvSpPr>
          <p:cNvPr id="19" name="Rectangle 18"/>
          <p:cNvSpPr/>
          <p:nvPr/>
        </p:nvSpPr>
        <p:spPr>
          <a:xfrm>
            <a:off x="4689617" y="4117369"/>
            <a:ext cx="1896219" cy="1986300"/>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p:cNvSpPr txBox="1"/>
          <p:nvPr/>
        </p:nvSpPr>
        <p:spPr>
          <a:xfrm>
            <a:off x="6891063" y="3562556"/>
            <a:ext cx="1354608" cy="369332"/>
          </a:xfrm>
          <a:prstGeom prst="rect">
            <a:avLst/>
          </a:prstGeom>
          <a:noFill/>
        </p:spPr>
        <p:txBody>
          <a:bodyPr wrap="none" rtlCol="0">
            <a:spAutoFit/>
          </a:bodyPr>
          <a:lstStyle/>
          <a:p>
            <a:r>
              <a:rPr lang="en-US" dirty="0"/>
              <a:t>1716823117</a:t>
            </a:r>
          </a:p>
        </p:txBody>
      </p:sp>
      <p:sp>
        <p:nvSpPr>
          <p:cNvPr id="21" name="Rectangle 20"/>
          <p:cNvSpPr/>
          <p:nvPr/>
        </p:nvSpPr>
        <p:spPr>
          <a:xfrm>
            <a:off x="6693855" y="1945588"/>
            <a:ext cx="1896219" cy="1986300"/>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p:cNvSpPr txBox="1"/>
          <p:nvPr/>
        </p:nvSpPr>
        <p:spPr>
          <a:xfrm>
            <a:off x="6891063" y="5734337"/>
            <a:ext cx="1120619" cy="369332"/>
          </a:xfrm>
          <a:prstGeom prst="rect">
            <a:avLst/>
          </a:prstGeom>
          <a:noFill/>
        </p:spPr>
        <p:txBody>
          <a:bodyPr wrap="none" rtlCol="0">
            <a:spAutoFit/>
          </a:bodyPr>
          <a:lstStyle/>
          <a:p>
            <a:r>
              <a:rPr lang="en-US" dirty="0"/>
              <a:t>82932572</a:t>
            </a:r>
          </a:p>
        </p:txBody>
      </p:sp>
      <p:sp>
        <p:nvSpPr>
          <p:cNvPr id="23" name="Rectangle 22"/>
          <p:cNvSpPr/>
          <p:nvPr/>
        </p:nvSpPr>
        <p:spPr>
          <a:xfrm>
            <a:off x="6693855" y="4117369"/>
            <a:ext cx="1896219" cy="1986300"/>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p:cNvPicPr>
            <a:picLocks noChangeAspect="1"/>
          </p:cNvPicPr>
          <p:nvPr/>
        </p:nvPicPr>
        <p:blipFill>
          <a:blip r:embed="rId3"/>
          <a:stretch>
            <a:fillRect/>
          </a:stretch>
        </p:blipFill>
        <p:spPr>
          <a:xfrm>
            <a:off x="3028578" y="2095082"/>
            <a:ext cx="1152525" cy="1444498"/>
          </a:xfrm>
          <a:prstGeom prst="rect">
            <a:avLst/>
          </a:prstGeom>
        </p:spPr>
      </p:pic>
      <p:pic>
        <p:nvPicPr>
          <p:cNvPr id="31" name="Picture 30"/>
          <p:cNvPicPr>
            <a:picLocks noChangeAspect="1"/>
          </p:cNvPicPr>
          <p:nvPr/>
        </p:nvPicPr>
        <p:blipFill>
          <a:blip r:embed="rId4"/>
          <a:stretch>
            <a:fillRect/>
          </a:stretch>
        </p:blipFill>
        <p:spPr>
          <a:xfrm>
            <a:off x="4804012" y="2135154"/>
            <a:ext cx="1667430" cy="1456793"/>
          </a:xfrm>
          <a:prstGeom prst="rect">
            <a:avLst/>
          </a:prstGeom>
        </p:spPr>
      </p:pic>
      <p:pic>
        <p:nvPicPr>
          <p:cNvPr id="32" name="Picture 31"/>
          <p:cNvPicPr>
            <a:picLocks noChangeAspect="1"/>
          </p:cNvPicPr>
          <p:nvPr/>
        </p:nvPicPr>
        <p:blipFill>
          <a:blip r:embed="rId5"/>
          <a:stretch>
            <a:fillRect/>
          </a:stretch>
        </p:blipFill>
        <p:spPr>
          <a:xfrm>
            <a:off x="6783045" y="2033166"/>
            <a:ext cx="1619231" cy="1558780"/>
          </a:xfrm>
          <a:prstGeom prst="rect">
            <a:avLst/>
          </a:prstGeom>
        </p:spPr>
      </p:pic>
      <p:pic>
        <p:nvPicPr>
          <p:cNvPr id="35" name="Picture 34"/>
          <p:cNvPicPr>
            <a:picLocks noChangeAspect="1"/>
          </p:cNvPicPr>
          <p:nvPr/>
        </p:nvPicPr>
        <p:blipFill>
          <a:blip r:embed="rId6"/>
          <a:stretch>
            <a:fillRect/>
          </a:stretch>
        </p:blipFill>
        <p:spPr>
          <a:xfrm>
            <a:off x="2794541" y="4242601"/>
            <a:ext cx="1620599" cy="1431487"/>
          </a:xfrm>
          <a:prstGeom prst="rect">
            <a:avLst/>
          </a:prstGeom>
        </p:spPr>
      </p:pic>
      <p:pic>
        <p:nvPicPr>
          <p:cNvPr id="36" name="Picture 35"/>
          <p:cNvPicPr>
            <a:picLocks noChangeAspect="1"/>
          </p:cNvPicPr>
          <p:nvPr/>
        </p:nvPicPr>
        <p:blipFill>
          <a:blip r:embed="rId7"/>
          <a:stretch>
            <a:fillRect/>
          </a:stretch>
        </p:blipFill>
        <p:spPr>
          <a:xfrm>
            <a:off x="4861123" y="4170089"/>
            <a:ext cx="1595697" cy="1646759"/>
          </a:xfrm>
          <a:prstGeom prst="rect">
            <a:avLst/>
          </a:prstGeom>
        </p:spPr>
      </p:pic>
      <p:pic>
        <p:nvPicPr>
          <p:cNvPr id="37" name="Picture 36"/>
          <p:cNvPicPr>
            <a:picLocks noChangeAspect="1"/>
          </p:cNvPicPr>
          <p:nvPr/>
        </p:nvPicPr>
        <p:blipFill>
          <a:blip r:embed="rId8"/>
          <a:stretch>
            <a:fillRect/>
          </a:stretch>
        </p:blipFill>
        <p:spPr>
          <a:xfrm>
            <a:off x="6814480" y="4233759"/>
            <a:ext cx="1659932" cy="1500579"/>
          </a:xfrm>
          <a:prstGeom prst="rect">
            <a:avLst/>
          </a:prstGeom>
        </p:spPr>
      </p:pic>
    </p:spTree>
    <p:extLst>
      <p:ext uri="{BB962C8B-B14F-4D97-AF65-F5344CB8AC3E}">
        <p14:creationId xmlns:p14="http://schemas.microsoft.com/office/powerpoint/2010/main" val="483689685"/>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T2I (2)</a:t>
            </a:r>
            <a:endParaRPr lang="en-US" dirty="0"/>
          </a:p>
        </p:txBody>
      </p:sp>
      <p:sp>
        <p:nvSpPr>
          <p:cNvPr id="5" name="TextBox 4"/>
          <p:cNvSpPr txBox="1"/>
          <p:nvPr/>
        </p:nvSpPr>
        <p:spPr>
          <a:xfrm>
            <a:off x="500658" y="3425081"/>
            <a:ext cx="1388249" cy="1446550"/>
          </a:xfrm>
          <a:prstGeom prst="rect">
            <a:avLst/>
          </a:prstGeom>
          <a:noFill/>
        </p:spPr>
        <p:txBody>
          <a:bodyPr wrap="square" rtlCol="0">
            <a:spAutoFit/>
          </a:bodyPr>
          <a:lstStyle/>
          <a:p>
            <a:pPr algn="ctr"/>
            <a:r>
              <a:rPr lang="en-US" sz="4400" dirty="0" smtClean="0">
                <a:solidFill>
                  <a:schemeClr val="accent1"/>
                </a:solidFill>
              </a:rPr>
              <a:t>black</a:t>
            </a:r>
          </a:p>
          <a:p>
            <a:pPr algn="ctr"/>
            <a:r>
              <a:rPr lang="en-US" sz="4400" dirty="0" smtClean="0">
                <a:solidFill>
                  <a:schemeClr val="accent1"/>
                </a:solidFill>
              </a:rPr>
              <a:t>girl</a:t>
            </a:r>
            <a:endParaRPr lang="en-US" sz="4400" dirty="0">
              <a:solidFill>
                <a:schemeClr val="accent1"/>
              </a:solidFill>
            </a:endParaRPr>
          </a:p>
        </p:txBody>
      </p:sp>
      <p:sp>
        <p:nvSpPr>
          <p:cNvPr id="6" name="Rectangle 5"/>
          <p:cNvSpPr/>
          <p:nvPr/>
        </p:nvSpPr>
        <p:spPr>
          <a:xfrm>
            <a:off x="97969" y="2863550"/>
            <a:ext cx="2214155" cy="274041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3184534" y="3562556"/>
            <a:ext cx="1237613" cy="369332"/>
          </a:xfrm>
          <a:prstGeom prst="rect">
            <a:avLst/>
          </a:prstGeom>
          <a:noFill/>
        </p:spPr>
        <p:txBody>
          <a:bodyPr wrap="none" rtlCol="0">
            <a:spAutoFit/>
          </a:bodyPr>
          <a:lstStyle/>
          <a:p>
            <a:r>
              <a:rPr lang="en-US" dirty="0" smtClean="0"/>
              <a:t>269332062</a:t>
            </a:r>
            <a:endParaRPr lang="en-US" dirty="0"/>
          </a:p>
        </p:txBody>
      </p:sp>
      <p:sp>
        <p:nvSpPr>
          <p:cNvPr id="8" name="Rectangle 7"/>
          <p:cNvSpPr/>
          <p:nvPr/>
        </p:nvSpPr>
        <p:spPr>
          <a:xfrm>
            <a:off x="2656731" y="1958102"/>
            <a:ext cx="1896219" cy="1986300"/>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2853940" y="5746851"/>
            <a:ext cx="1237613" cy="369332"/>
          </a:xfrm>
          <a:prstGeom prst="rect">
            <a:avLst/>
          </a:prstGeom>
          <a:noFill/>
        </p:spPr>
        <p:txBody>
          <a:bodyPr wrap="none" rtlCol="0">
            <a:spAutoFit/>
          </a:bodyPr>
          <a:lstStyle/>
          <a:p>
            <a:r>
              <a:rPr lang="en-US" dirty="0" smtClean="0"/>
              <a:t>303722850</a:t>
            </a:r>
            <a:endParaRPr lang="en-US" dirty="0"/>
          </a:p>
        </p:txBody>
      </p:sp>
      <p:sp>
        <p:nvSpPr>
          <p:cNvPr id="10" name="Rectangle 9"/>
          <p:cNvSpPr/>
          <p:nvPr/>
        </p:nvSpPr>
        <p:spPr>
          <a:xfrm>
            <a:off x="2656731" y="4129883"/>
            <a:ext cx="1896219" cy="1986300"/>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5134381" y="3590182"/>
            <a:ext cx="1354608" cy="369332"/>
          </a:xfrm>
          <a:prstGeom prst="rect">
            <a:avLst/>
          </a:prstGeom>
          <a:noFill/>
        </p:spPr>
        <p:txBody>
          <a:bodyPr wrap="none" rtlCol="0">
            <a:spAutoFit/>
          </a:bodyPr>
          <a:lstStyle/>
          <a:p>
            <a:r>
              <a:rPr lang="en-US" dirty="0" smtClean="0"/>
              <a:t>1111094764</a:t>
            </a:r>
            <a:endParaRPr lang="en-US" dirty="0"/>
          </a:p>
        </p:txBody>
      </p:sp>
      <p:sp>
        <p:nvSpPr>
          <p:cNvPr id="12" name="Rectangle 11"/>
          <p:cNvSpPr/>
          <p:nvPr/>
        </p:nvSpPr>
        <p:spPr>
          <a:xfrm>
            <a:off x="4689617" y="1945588"/>
            <a:ext cx="1896219" cy="1986300"/>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4886826" y="5734337"/>
            <a:ext cx="1237613" cy="369332"/>
          </a:xfrm>
          <a:prstGeom prst="rect">
            <a:avLst/>
          </a:prstGeom>
          <a:noFill/>
        </p:spPr>
        <p:txBody>
          <a:bodyPr wrap="none" rtlCol="0">
            <a:spAutoFit/>
          </a:bodyPr>
          <a:lstStyle/>
          <a:p>
            <a:r>
              <a:rPr lang="en-US" dirty="0" smtClean="0"/>
              <a:t>155279040</a:t>
            </a:r>
            <a:endParaRPr lang="en-US" dirty="0"/>
          </a:p>
        </p:txBody>
      </p:sp>
      <p:sp>
        <p:nvSpPr>
          <p:cNvPr id="14" name="Rectangle 13"/>
          <p:cNvSpPr/>
          <p:nvPr/>
        </p:nvSpPr>
        <p:spPr>
          <a:xfrm>
            <a:off x="4689617" y="4117369"/>
            <a:ext cx="1896219" cy="1986300"/>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6891064" y="3562556"/>
            <a:ext cx="1237613" cy="369332"/>
          </a:xfrm>
          <a:prstGeom prst="rect">
            <a:avLst/>
          </a:prstGeom>
          <a:noFill/>
        </p:spPr>
        <p:txBody>
          <a:bodyPr wrap="none" rtlCol="0">
            <a:spAutoFit/>
          </a:bodyPr>
          <a:lstStyle/>
          <a:p>
            <a:r>
              <a:rPr lang="en-US" dirty="0" smtClean="0"/>
              <a:t>537017285</a:t>
            </a:r>
            <a:endParaRPr lang="en-US" dirty="0"/>
          </a:p>
        </p:txBody>
      </p:sp>
      <p:sp>
        <p:nvSpPr>
          <p:cNvPr id="16" name="Rectangle 15"/>
          <p:cNvSpPr/>
          <p:nvPr/>
        </p:nvSpPr>
        <p:spPr>
          <a:xfrm>
            <a:off x="6693855" y="1945588"/>
            <a:ext cx="1896219" cy="1986300"/>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6891064" y="5734337"/>
            <a:ext cx="1237613" cy="369332"/>
          </a:xfrm>
          <a:prstGeom prst="rect">
            <a:avLst/>
          </a:prstGeom>
          <a:noFill/>
        </p:spPr>
        <p:txBody>
          <a:bodyPr wrap="none" rtlCol="0">
            <a:spAutoFit/>
          </a:bodyPr>
          <a:lstStyle/>
          <a:p>
            <a:r>
              <a:rPr lang="en-US" dirty="0" smtClean="0"/>
              <a:t>146769385</a:t>
            </a:r>
            <a:endParaRPr lang="en-US" dirty="0"/>
          </a:p>
        </p:txBody>
      </p:sp>
      <p:sp>
        <p:nvSpPr>
          <p:cNvPr id="18" name="Rectangle 17"/>
          <p:cNvSpPr/>
          <p:nvPr/>
        </p:nvSpPr>
        <p:spPr>
          <a:xfrm>
            <a:off x="6693855" y="4117369"/>
            <a:ext cx="1896219" cy="1986300"/>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p:cNvPicPr>
            <a:picLocks noChangeAspect="1"/>
          </p:cNvPicPr>
          <p:nvPr/>
        </p:nvPicPr>
        <p:blipFill>
          <a:blip r:embed="rId2"/>
          <a:stretch>
            <a:fillRect/>
          </a:stretch>
        </p:blipFill>
        <p:spPr>
          <a:xfrm>
            <a:off x="5493120" y="70764"/>
            <a:ext cx="2565030" cy="1720020"/>
          </a:xfrm>
          <a:prstGeom prst="rect">
            <a:avLst/>
          </a:prstGeom>
        </p:spPr>
      </p:pic>
      <p:pic>
        <p:nvPicPr>
          <p:cNvPr id="28" name="Picture 27"/>
          <p:cNvPicPr>
            <a:picLocks noChangeAspect="1"/>
          </p:cNvPicPr>
          <p:nvPr/>
        </p:nvPicPr>
        <p:blipFill>
          <a:blip r:embed="rId3"/>
          <a:stretch>
            <a:fillRect/>
          </a:stretch>
        </p:blipFill>
        <p:spPr>
          <a:xfrm>
            <a:off x="2877957" y="2026080"/>
            <a:ext cx="1541531" cy="1536477"/>
          </a:xfrm>
          <a:prstGeom prst="rect">
            <a:avLst/>
          </a:prstGeom>
        </p:spPr>
      </p:pic>
      <p:pic>
        <p:nvPicPr>
          <p:cNvPr id="29" name="Picture 28"/>
          <p:cNvPicPr>
            <a:picLocks noChangeAspect="1"/>
          </p:cNvPicPr>
          <p:nvPr/>
        </p:nvPicPr>
        <p:blipFill>
          <a:blip r:embed="rId4"/>
          <a:stretch>
            <a:fillRect/>
          </a:stretch>
        </p:blipFill>
        <p:spPr>
          <a:xfrm>
            <a:off x="4947290" y="2026079"/>
            <a:ext cx="1495425" cy="1570538"/>
          </a:xfrm>
          <a:prstGeom prst="rect">
            <a:avLst/>
          </a:prstGeom>
        </p:spPr>
      </p:pic>
      <p:pic>
        <p:nvPicPr>
          <p:cNvPr id="31" name="Picture 30"/>
          <p:cNvPicPr>
            <a:picLocks noChangeAspect="1"/>
          </p:cNvPicPr>
          <p:nvPr/>
        </p:nvPicPr>
        <p:blipFill>
          <a:blip r:embed="rId5"/>
          <a:stretch>
            <a:fillRect/>
          </a:stretch>
        </p:blipFill>
        <p:spPr>
          <a:xfrm>
            <a:off x="6884674" y="2069990"/>
            <a:ext cx="1482086" cy="1448655"/>
          </a:xfrm>
          <a:prstGeom prst="rect">
            <a:avLst/>
          </a:prstGeom>
        </p:spPr>
      </p:pic>
      <p:pic>
        <p:nvPicPr>
          <p:cNvPr id="32" name="Picture 31"/>
          <p:cNvPicPr>
            <a:picLocks noChangeAspect="1"/>
          </p:cNvPicPr>
          <p:nvPr/>
        </p:nvPicPr>
        <p:blipFill>
          <a:blip r:embed="rId6"/>
          <a:stretch>
            <a:fillRect/>
          </a:stretch>
        </p:blipFill>
        <p:spPr>
          <a:xfrm>
            <a:off x="2767410" y="4233758"/>
            <a:ext cx="1762624" cy="1559564"/>
          </a:xfrm>
          <a:prstGeom prst="rect">
            <a:avLst/>
          </a:prstGeom>
        </p:spPr>
      </p:pic>
      <p:pic>
        <p:nvPicPr>
          <p:cNvPr id="33" name="Picture 32"/>
          <p:cNvPicPr>
            <a:picLocks noChangeAspect="1"/>
          </p:cNvPicPr>
          <p:nvPr/>
        </p:nvPicPr>
        <p:blipFill>
          <a:blip r:embed="rId7"/>
          <a:stretch>
            <a:fillRect/>
          </a:stretch>
        </p:blipFill>
        <p:spPr>
          <a:xfrm>
            <a:off x="4927127" y="4238279"/>
            <a:ext cx="1421199" cy="1421199"/>
          </a:xfrm>
          <a:prstGeom prst="rect">
            <a:avLst/>
          </a:prstGeom>
        </p:spPr>
      </p:pic>
      <p:pic>
        <p:nvPicPr>
          <p:cNvPr id="34" name="Picture 33"/>
          <p:cNvPicPr>
            <a:picLocks noChangeAspect="1"/>
          </p:cNvPicPr>
          <p:nvPr/>
        </p:nvPicPr>
        <p:blipFill>
          <a:blip r:embed="rId8"/>
          <a:stretch>
            <a:fillRect/>
          </a:stretch>
        </p:blipFill>
        <p:spPr>
          <a:xfrm>
            <a:off x="6823347" y="4278569"/>
            <a:ext cx="1569214" cy="1380908"/>
          </a:xfrm>
          <a:prstGeom prst="rect">
            <a:avLst/>
          </a:prstGeom>
        </p:spPr>
      </p:pic>
    </p:spTree>
    <p:extLst>
      <p:ext uri="{BB962C8B-B14F-4D97-AF65-F5344CB8AC3E}">
        <p14:creationId xmlns:p14="http://schemas.microsoft.com/office/powerpoint/2010/main" val="18153207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HS" altLang="en-US" dirty="0" smtClean="0"/>
              <a:t>讨论</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 I2I </a:t>
            </a:r>
          </a:p>
          <a:p>
            <a:pPr lvl="1">
              <a:buFont typeface="Arial" charset="0"/>
              <a:buChar char="•"/>
            </a:pPr>
            <a:r>
              <a:rPr lang="zh-CHS" altLang="en-US" dirty="0" smtClean="0"/>
              <a:t>以图搜图得到的结果基本可以解释，但是不同</a:t>
            </a:r>
            <a:r>
              <a:rPr lang="en-US" altLang="zh-CHS" dirty="0" smtClean="0"/>
              <a:t>tag</a:t>
            </a:r>
            <a:r>
              <a:rPr lang="zh-CHS" altLang="en-US" dirty="0" smtClean="0"/>
              <a:t>的重要程度不同导致了搜索结果跟期望有所差距</a:t>
            </a:r>
          </a:p>
          <a:p>
            <a:pPr lvl="1">
              <a:buFont typeface="Arial" charset="0"/>
              <a:buChar char="•"/>
            </a:pPr>
            <a:endParaRPr lang="zh-CHS" altLang="en-US" dirty="0"/>
          </a:p>
          <a:p>
            <a:pPr>
              <a:buFont typeface="Arial" charset="0"/>
              <a:buChar char="•"/>
            </a:pPr>
            <a:r>
              <a:rPr lang="en-US" altLang="zh-CHS" dirty="0" smtClean="0"/>
              <a:t>T2I</a:t>
            </a:r>
          </a:p>
          <a:p>
            <a:pPr lvl="1">
              <a:buFont typeface="Arial" charset="0"/>
              <a:buChar char="•"/>
            </a:pPr>
            <a:r>
              <a:rPr lang="zh-CHS" altLang="en-US" dirty="0" smtClean="0"/>
              <a:t>问题较严重，不准</a:t>
            </a:r>
          </a:p>
          <a:p>
            <a:pPr lvl="1">
              <a:buFont typeface="Arial" charset="0"/>
              <a:buChar char="•"/>
            </a:pPr>
            <a:r>
              <a:rPr lang="zh-CHS" altLang="en-US" dirty="0" smtClean="0"/>
              <a:t>有一些没有任何</a:t>
            </a:r>
            <a:r>
              <a:rPr lang="en-US" altLang="zh-CHS" dirty="0" smtClean="0"/>
              <a:t>tag</a:t>
            </a:r>
            <a:r>
              <a:rPr lang="zh-CHS" altLang="en-US" dirty="0" smtClean="0"/>
              <a:t>的图片</a:t>
            </a:r>
            <a:r>
              <a:rPr lang="en-US" altLang="zh-CHS" dirty="0" smtClean="0"/>
              <a:t>similarity</a:t>
            </a:r>
            <a:r>
              <a:rPr lang="zh-CHS" altLang="en-US" dirty="0" smtClean="0"/>
              <a:t>值非常高，没有</a:t>
            </a:r>
            <a:r>
              <a:rPr lang="en-US" altLang="zh-CHS" dirty="0" smtClean="0"/>
              <a:t>tag</a:t>
            </a:r>
            <a:r>
              <a:rPr lang="zh-CHS" altLang="en-US" dirty="0" smtClean="0"/>
              <a:t>往往说明这个图像很难被分类而不是用户忘记分类，可能需要在维持那个</a:t>
            </a:r>
            <a:r>
              <a:rPr lang="en-US" altLang="zh-CHS" dirty="0" err="1" smtClean="0"/>
              <a:t>topboard</a:t>
            </a:r>
            <a:r>
              <a:rPr lang="zh-CHS" altLang="en-US" dirty="0" smtClean="0"/>
              <a:t>的时候剔除</a:t>
            </a:r>
            <a:endParaRPr lang="en-US" dirty="0"/>
          </a:p>
        </p:txBody>
      </p:sp>
    </p:spTree>
    <p:extLst>
      <p:ext uri="{BB962C8B-B14F-4D97-AF65-F5344CB8AC3E}">
        <p14:creationId xmlns:p14="http://schemas.microsoft.com/office/powerpoint/2010/main" val="14194130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4739" y="125510"/>
            <a:ext cx="7163930" cy="762993"/>
          </a:xfrm>
        </p:spPr>
        <p:txBody>
          <a:bodyPr/>
          <a:lstStyle/>
          <a:p>
            <a:r>
              <a:rPr lang="zh-CHS" altLang="en-US" dirty="0" smtClean="0"/>
              <a:t>什么是典型关联分析</a:t>
            </a:r>
            <a:endParaRPr lang="en-US" dirty="0"/>
          </a:p>
        </p:txBody>
      </p:sp>
      <p:sp>
        <p:nvSpPr>
          <p:cNvPr id="3" name="Content Placeholder 2"/>
          <p:cNvSpPr>
            <a:spLocks noGrp="1"/>
          </p:cNvSpPr>
          <p:nvPr>
            <p:ph idx="1"/>
          </p:nvPr>
        </p:nvSpPr>
        <p:spPr>
          <a:xfrm>
            <a:off x="822960" y="1267182"/>
            <a:ext cx="7543800" cy="1798803"/>
          </a:xfrm>
        </p:spPr>
        <p:txBody>
          <a:bodyPr>
            <a:noAutofit/>
          </a:bodyPr>
          <a:lstStyle/>
          <a:p>
            <a:r>
              <a:rPr lang="zh-CHS" altLang="en-US" sz="2400" dirty="0">
                <a:latin typeface="Kaiti SC Regular"/>
                <a:cs typeface="Kaiti SC Regular"/>
              </a:rPr>
              <a:t>典型关联分析</a:t>
            </a:r>
            <a:r>
              <a:rPr lang="en-US" altLang="zh-CHS" sz="2400" dirty="0">
                <a:latin typeface="Kaiti SC Regular"/>
                <a:cs typeface="Kaiti SC Regular"/>
              </a:rPr>
              <a:t>(Canonical Correlation Analysis)</a:t>
            </a:r>
            <a:r>
              <a:rPr lang="zh-CHS" altLang="en-US" sz="2400" dirty="0">
                <a:latin typeface="Kaiti SC Regular"/>
                <a:cs typeface="Kaiti SC Regular"/>
              </a:rPr>
              <a:t>是一种寻找</a:t>
            </a:r>
            <a:r>
              <a:rPr lang="zh-CHS" altLang="en-US" sz="2400" b="1" dirty="0">
                <a:solidFill>
                  <a:srgbClr val="FF0000"/>
                </a:solidFill>
                <a:latin typeface="Kaiti SC Regular"/>
                <a:cs typeface="Kaiti SC Regular"/>
              </a:rPr>
              <a:t>两组</a:t>
            </a:r>
            <a:r>
              <a:rPr lang="zh-CHS" altLang="en-US" sz="2400" dirty="0">
                <a:latin typeface="Kaiti SC Regular"/>
                <a:cs typeface="Kaiti SC Regular"/>
              </a:rPr>
              <a:t>相互关联的向量之间的内在关系的统计方法</a:t>
            </a:r>
            <a:r>
              <a:rPr lang="zh-CHS" altLang="en-US" sz="2400" dirty="0" smtClean="0">
                <a:latin typeface="Kaiti SC Regular"/>
                <a:cs typeface="Kaiti SC Regular"/>
              </a:rPr>
              <a:t>。在</a:t>
            </a:r>
            <a:r>
              <a:rPr lang="zh-CHS" altLang="en-US" sz="2400" dirty="0">
                <a:latin typeface="Kaiti SC Regular"/>
                <a:cs typeface="Kaiti SC Regular"/>
              </a:rPr>
              <a:t>所有的线</a:t>
            </a:r>
            <a:r>
              <a:rPr lang="zh-CHS" altLang="en-US" sz="2400" dirty="0" smtClean="0">
                <a:latin typeface="Kaiti SC Regular"/>
                <a:cs typeface="Kaiti SC Regular"/>
              </a:rPr>
              <a:t>性组合中</a:t>
            </a:r>
            <a:r>
              <a:rPr lang="en-US" altLang="zh-CHS" sz="2400" dirty="0">
                <a:latin typeface="Kaiti SC Regular"/>
                <a:cs typeface="Kaiti SC Regular"/>
              </a:rPr>
              <a:t>, </a:t>
            </a:r>
            <a:r>
              <a:rPr lang="zh-CHS" altLang="en-US" sz="2400" dirty="0">
                <a:latin typeface="Kaiti SC Regular"/>
                <a:cs typeface="Kaiti SC Regular"/>
              </a:rPr>
              <a:t>找一对相关系数最大的线性组合</a:t>
            </a:r>
            <a:r>
              <a:rPr lang="en-US" altLang="zh-CHS" sz="2400" dirty="0">
                <a:latin typeface="Kaiti SC Regular"/>
                <a:cs typeface="Kaiti SC Regular"/>
              </a:rPr>
              <a:t>, </a:t>
            </a:r>
            <a:r>
              <a:rPr lang="zh-CHS" altLang="en-US" sz="2400" dirty="0">
                <a:latin typeface="Kaiti SC Regular"/>
                <a:cs typeface="Kaiti SC Regular"/>
              </a:rPr>
              <a:t>用这个组合的单相关系数来表示两组变量的相关性</a:t>
            </a:r>
            <a:r>
              <a:rPr lang="en-US" altLang="zh-CHS" sz="2400" dirty="0">
                <a:latin typeface="Kaiti SC Regular"/>
                <a:cs typeface="Kaiti SC Regular"/>
              </a:rPr>
              <a:t>, </a:t>
            </a:r>
            <a:r>
              <a:rPr lang="zh-CHS" altLang="en-US" sz="2400" dirty="0">
                <a:latin typeface="Kaiti SC Regular"/>
                <a:cs typeface="Kaiti SC Regular"/>
              </a:rPr>
              <a:t>叫做两组变量的典型相关系数</a:t>
            </a:r>
            <a:r>
              <a:rPr lang="en-US" altLang="zh-CHS" sz="2400" dirty="0">
                <a:latin typeface="Kaiti SC Regular"/>
                <a:cs typeface="Kaiti SC Regular"/>
              </a:rPr>
              <a:t>, </a:t>
            </a:r>
            <a:r>
              <a:rPr lang="zh-CHS" altLang="en-US" sz="2400" dirty="0">
                <a:latin typeface="Kaiti SC Regular"/>
                <a:cs typeface="Kaiti SC Regular"/>
              </a:rPr>
              <a:t>而这两个线性组合叫做一对典型变量。在两组多变量的情形下</a:t>
            </a:r>
            <a:r>
              <a:rPr lang="en-US" altLang="zh-CHS" sz="2400" dirty="0">
                <a:latin typeface="Kaiti SC Regular"/>
                <a:cs typeface="Kaiti SC Regular"/>
              </a:rPr>
              <a:t>, </a:t>
            </a:r>
            <a:r>
              <a:rPr lang="zh-CHS" altLang="en-US" sz="2400" dirty="0">
                <a:latin typeface="Kaiti SC Regular"/>
                <a:cs typeface="Kaiti SC Regular"/>
              </a:rPr>
              <a:t>需要用若干对典型变量才能完全反映出它们之间的相关性。</a:t>
            </a:r>
            <a:endParaRPr lang="en-US" sz="2400" dirty="0">
              <a:latin typeface="Kaiti SC Regular"/>
              <a:cs typeface="Kaiti SC Regular"/>
            </a:endParaRPr>
          </a:p>
        </p:txBody>
      </p:sp>
      <p:graphicFrame>
        <p:nvGraphicFramePr>
          <p:cNvPr id="12" name="对象 11"/>
          <p:cNvGraphicFramePr>
            <a:graphicFrameLocks noChangeAspect="1"/>
          </p:cNvGraphicFramePr>
          <p:nvPr>
            <p:extLst>
              <p:ext uri="{D42A27DB-BD31-4B8C-83A1-F6EECF244321}">
                <p14:modId xmlns:p14="http://schemas.microsoft.com/office/powerpoint/2010/main" val="2946133575"/>
              </p:ext>
            </p:extLst>
          </p:nvPr>
        </p:nvGraphicFramePr>
        <p:xfrm>
          <a:off x="756052" y="3960546"/>
          <a:ext cx="2560062" cy="630942"/>
        </p:xfrm>
        <a:graphic>
          <a:graphicData uri="http://schemas.openxmlformats.org/presentationml/2006/ole">
            <mc:AlternateContent xmlns:mc="http://schemas.openxmlformats.org/markup-compatibility/2006">
              <mc:Choice xmlns:v="urn:schemas-microsoft-com:vml" Requires="v">
                <p:oleObj spid="_x0000_s1094" name="公式" r:id="rId3" imgW="1206500" imgH="241300" progId="Equation.3">
                  <p:embed/>
                </p:oleObj>
              </mc:Choice>
              <mc:Fallback>
                <p:oleObj name="公式" r:id="rId3" imgW="1206500" imgH="241300" progId="Equation.3">
                  <p:embed/>
                  <p:pic>
                    <p:nvPicPr>
                      <p:cNvPr id="0" name=""/>
                      <p:cNvPicPr/>
                      <p:nvPr/>
                    </p:nvPicPr>
                    <p:blipFill>
                      <a:blip r:embed="rId4"/>
                      <a:stretch>
                        <a:fillRect/>
                      </a:stretch>
                    </p:blipFill>
                    <p:spPr>
                      <a:xfrm>
                        <a:off x="756052" y="3960546"/>
                        <a:ext cx="2560062" cy="630942"/>
                      </a:xfrm>
                      <a:prstGeom prst="rect">
                        <a:avLst/>
                      </a:prstGeom>
                    </p:spPr>
                  </p:pic>
                </p:oleObj>
              </mc:Fallback>
            </mc:AlternateContent>
          </a:graphicData>
        </a:graphic>
      </p:graphicFrame>
      <p:sp>
        <p:nvSpPr>
          <p:cNvPr id="13" name="Content Placeholder 2"/>
          <p:cNvSpPr txBox="1">
            <a:spLocks/>
          </p:cNvSpPr>
          <p:nvPr/>
        </p:nvSpPr>
        <p:spPr>
          <a:xfrm>
            <a:off x="921738" y="4901930"/>
            <a:ext cx="4172373" cy="428356"/>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zh-CN" altLang="en-US" dirty="0" smtClean="0"/>
              <a:t>找到一组向量</a:t>
            </a:r>
            <a:r>
              <a:rPr lang="en-US" altLang="zh-CN" dirty="0" smtClean="0"/>
              <a:t>a</a:t>
            </a:r>
            <a:r>
              <a:rPr lang="zh-CN" altLang="en-US" dirty="0" smtClean="0"/>
              <a:t>和</a:t>
            </a:r>
            <a:r>
              <a:rPr lang="en-US" altLang="zh-CN" dirty="0" smtClean="0"/>
              <a:t>b</a:t>
            </a:r>
            <a:r>
              <a:rPr lang="zh-CN" altLang="en-US" dirty="0" smtClean="0"/>
              <a:t>，使相关系数</a:t>
            </a:r>
            <a:endParaRPr lang="en-US" dirty="0"/>
          </a:p>
        </p:txBody>
      </p:sp>
      <p:graphicFrame>
        <p:nvGraphicFramePr>
          <p:cNvPr id="14" name="对象 13"/>
          <p:cNvGraphicFramePr>
            <a:graphicFrameLocks noChangeAspect="1"/>
          </p:cNvGraphicFramePr>
          <p:nvPr>
            <p:extLst>
              <p:ext uri="{D42A27DB-BD31-4B8C-83A1-F6EECF244321}">
                <p14:modId xmlns:p14="http://schemas.microsoft.com/office/powerpoint/2010/main" val="2214405449"/>
              </p:ext>
            </p:extLst>
          </p:nvPr>
        </p:nvGraphicFramePr>
        <p:xfrm>
          <a:off x="4761881" y="4783161"/>
          <a:ext cx="2152564" cy="538141"/>
        </p:xfrm>
        <a:graphic>
          <a:graphicData uri="http://schemas.openxmlformats.org/presentationml/2006/ole">
            <mc:AlternateContent xmlns:mc="http://schemas.openxmlformats.org/markup-compatibility/2006">
              <mc:Choice xmlns:v="urn:schemas-microsoft-com:vml" Requires="v">
                <p:oleObj spid="_x0000_s1095" name="公式" r:id="rId5" imgW="914400" imgH="228600" progId="Equation.3">
                  <p:embed/>
                </p:oleObj>
              </mc:Choice>
              <mc:Fallback>
                <p:oleObj name="公式" r:id="rId5" imgW="914400" imgH="228600" progId="Equation.3">
                  <p:embed/>
                  <p:pic>
                    <p:nvPicPr>
                      <p:cNvPr id="0" name=""/>
                      <p:cNvPicPr/>
                      <p:nvPr/>
                    </p:nvPicPr>
                    <p:blipFill>
                      <a:blip r:embed="rId6"/>
                      <a:stretch>
                        <a:fillRect/>
                      </a:stretch>
                    </p:blipFill>
                    <p:spPr>
                      <a:xfrm>
                        <a:off x="4761881" y="4783161"/>
                        <a:ext cx="2152564" cy="538141"/>
                      </a:xfrm>
                      <a:prstGeom prst="rect">
                        <a:avLst/>
                      </a:prstGeom>
                    </p:spPr>
                  </p:pic>
                </p:oleObj>
              </mc:Fallback>
            </mc:AlternateContent>
          </a:graphicData>
        </a:graphic>
      </p:graphicFrame>
      <p:sp>
        <p:nvSpPr>
          <p:cNvPr id="15" name="Content Placeholder 2"/>
          <p:cNvSpPr txBox="1">
            <a:spLocks/>
          </p:cNvSpPr>
          <p:nvPr/>
        </p:nvSpPr>
        <p:spPr>
          <a:xfrm>
            <a:off x="6963215" y="4901930"/>
            <a:ext cx="1023675" cy="428356"/>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zh-CN" altLang="en-US" dirty="0" smtClean="0"/>
              <a:t>最大。</a:t>
            </a:r>
            <a:endParaRPr lang="en-US" dirty="0"/>
          </a:p>
        </p:txBody>
      </p:sp>
      <p:graphicFrame>
        <p:nvGraphicFramePr>
          <p:cNvPr id="16" name="对象 15"/>
          <p:cNvGraphicFramePr>
            <a:graphicFrameLocks noChangeAspect="1"/>
          </p:cNvGraphicFramePr>
          <p:nvPr>
            <p:extLst>
              <p:ext uri="{D42A27DB-BD31-4B8C-83A1-F6EECF244321}">
                <p14:modId xmlns:p14="http://schemas.microsoft.com/office/powerpoint/2010/main" val="1296346218"/>
              </p:ext>
            </p:extLst>
          </p:nvPr>
        </p:nvGraphicFramePr>
        <p:xfrm>
          <a:off x="6733533" y="4077226"/>
          <a:ext cx="2001751" cy="508381"/>
        </p:xfrm>
        <a:graphic>
          <a:graphicData uri="http://schemas.openxmlformats.org/presentationml/2006/ole">
            <mc:AlternateContent xmlns:mc="http://schemas.openxmlformats.org/markup-compatibility/2006">
              <mc:Choice xmlns:v="urn:schemas-microsoft-com:vml" Requires="v">
                <p:oleObj spid="_x0000_s1096" name="公式" r:id="rId7" imgW="800100" imgH="203200" progId="Equation.3">
                  <p:embed/>
                </p:oleObj>
              </mc:Choice>
              <mc:Fallback>
                <p:oleObj name="公式" r:id="rId7" imgW="800100" imgH="203200" progId="Equation.3">
                  <p:embed/>
                  <p:pic>
                    <p:nvPicPr>
                      <p:cNvPr id="0" name=""/>
                      <p:cNvPicPr/>
                      <p:nvPr/>
                    </p:nvPicPr>
                    <p:blipFill>
                      <a:blip r:embed="rId8"/>
                      <a:stretch>
                        <a:fillRect/>
                      </a:stretch>
                    </p:blipFill>
                    <p:spPr>
                      <a:xfrm>
                        <a:off x="6733533" y="4077226"/>
                        <a:ext cx="2001751" cy="508381"/>
                      </a:xfrm>
                      <a:prstGeom prst="rect">
                        <a:avLst/>
                      </a:prstGeom>
                    </p:spPr>
                  </p:pic>
                </p:oleObj>
              </mc:Fallback>
            </mc:AlternateContent>
          </a:graphicData>
        </a:graphic>
      </p:graphicFrame>
      <p:graphicFrame>
        <p:nvGraphicFramePr>
          <p:cNvPr id="17" name="对象 16"/>
          <p:cNvGraphicFramePr>
            <a:graphicFrameLocks noChangeAspect="1"/>
          </p:cNvGraphicFramePr>
          <p:nvPr>
            <p:extLst>
              <p:ext uri="{D42A27DB-BD31-4B8C-83A1-F6EECF244321}">
                <p14:modId xmlns:p14="http://schemas.microsoft.com/office/powerpoint/2010/main" val="2283911745"/>
              </p:ext>
            </p:extLst>
          </p:nvPr>
        </p:nvGraphicFramePr>
        <p:xfrm>
          <a:off x="3498371" y="3974657"/>
          <a:ext cx="3026611" cy="625061"/>
        </p:xfrm>
        <a:graphic>
          <a:graphicData uri="http://schemas.openxmlformats.org/presentationml/2006/ole">
            <mc:AlternateContent xmlns:mc="http://schemas.openxmlformats.org/markup-compatibility/2006">
              <mc:Choice xmlns:v="urn:schemas-microsoft-com:vml" Requires="v">
                <p:oleObj spid="_x0000_s1097" name="公式" r:id="rId9" imgW="1168400" imgH="241300" progId="Equation.3">
                  <p:embed/>
                </p:oleObj>
              </mc:Choice>
              <mc:Fallback>
                <p:oleObj name="公式" r:id="rId9" imgW="1168400" imgH="241300" progId="Equation.3">
                  <p:embed/>
                  <p:pic>
                    <p:nvPicPr>
                      <p:cNvPr id="0" name=""/>
                      <p:cNvPicPr/>
                      <p:nvPr/>
                    </p:nvPicPr>
                    <p:blipFill>
                      <a:blip r:embed="rId10"/>
                      <a:stretch>
                        <a:fillRect/>
                      </a:stretch>
                    </p:blipFill>
                    <p:spPr>
                      <a:xfrm>
                        <a:off x="3498371" y="3974657"/>
                        <a:ext cx="3026611" cy="625061"/>
                      </a:xfrm>
                      <a:prstGeom prst="rect">
                        <a:avLst/>
                      </a:prstGeom>
                    </p:spPr>
                  </p:pic>
                </p:oleObj>
              </mc:Fallback>
            </mc:AlternateContent>
          </a:graphicData>
        </a:graphic>
      </p:graphicFrame>
    </p:spTree>
    <p:extLst>
      <p:ext uri="{BB962C8B-B14F-4D97-AF65-F5344CB8AC3E}">
        <p14:creationId xmlns:p14="http://schemas.microsoft.com/office/powerpoint/2010/main" val="1760243555"/>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黑体"/>
                <a:ea typeface="黑体"/>
                <a:cs typeface="黑体"/>
              </a:rPr>
              <a:t>参考文献</a:t>
            </a:r>
            <a:endParaRPr lang="en-US" dirty="0">
              <a:latin typeface="黑体"/>
              <a:ea typeface="黑体"/>
              <a:cs typeface="黑体"/>
            </a:endParaRPr>
          </a:p>
        </p:txBody>
      </p:sp>
      <p:sp>
        <p:nvSpPr>
          <p:cNvPr id="3" name="Content Placeholder 2"/>
          <p:cNvSpPr>
            <a:spLocks noGrp="1"/>
          </p:cNvSpPr>
          <p:nvPr>
            <p:ph idx="1"/>
          </p:nvPr>
        </p:nvSpPr>
        <p:spPr>
          <a:xfrm>
            <a:off x="822960" y="1103976"/>
            <a:ext cx="7543800" cy="4023360"/>
          </a:xfrm>
        </p:spPr>
        <p:txBody>
          <a:bodyPr/>
          <a:lstStyle/>
          <a:p>
            <a:pPr>
              <a:buFont typeface="Arial" charset="0"/>
              <a:buChar char="•"/>
            </a:pPr>
            <a:r>
              <a:rPr lang="en-US" dirty="0"/>
              <a:t> Gong, Y., </a:t>
            </a:r>
            <a:r>
              <a:rPr lang="en-US" dirty="0" err="1"/>
              <a:t>Ke</a:t>
            </a:r>
            <a:r>
              <a:rPr lang="en-US" dirty="0"/>
              <a:t>, Q., </a:t>
            </a:r>
            <a:r>
              <a:rPr lang="en-US" dirty="0" err="1"/>
              <a:t>Isard</a:t>
            </a:r>
            <a:r>
              <a:rPr lang="en-US" dirty="0"/>
              <a:t>, M., &amp; </a:t>
            </a:r>
            <a:r>
              <a:rPr lang="en-US" dirty="0" err="1"/>
              <a:t>Lazebnik</a:t>
            </a:r>
            <a:r>
              <a:rPr lang="en-US" dirty="0"/>
              <a:t>, S. (2014). A multi-view embedding space for modeling internet images, tags, and their semantics. International journal of computer vision, 106(2), 210-233</a:t>
            </a:r>
            <a:r>
              <a:rPr lang="en-US" dirty="0" smtClean="0"/>
              <a:t>.</a:t>
            </a:r>
          </a:p>
          <a:p>
            <a:pPr>
              <a:buFont typeface="Arial" charset="0"/>
              <a:buChar char="•"/>
            </a:pPr>
            <a:r>
              <a:rPr lang="en-US" altLang="zh-CHS" dirty="0" err="1"/>
              <a:t>Hardoon</a:t>
            </a:r>
            <a:r>
              <a:rPr lang="en-US" altLang="zh-CHS" dirty="0"/>
              <a:t>, D., </a:t>
            </a:r>
            <a:r>
              <a:rPr lang="en-US" altLang="zh-CHS" dirty="0" err="1"/>
              <a:t>Szedmak</a:t>
            </a:r>
            <a:r>
              <a:rPr lang="en-US" altLang="zh-CHS" dirty="0"/>
              <a:t>, S., &amp; </a:t>
            </a:r>
            <a:r>
              <a:rPr lang="en-US" altLang="zh-CHS" dirty="0" err="1"/>
              <a:t>Shawe</a:t>
            </a:r>
            <a:r>
              <a:rPr lang="en-US" altLang="zh-CHS" dirty="0"/>
              <a:t>-Taylor, J. (2004). Canonical correlation analysis: An overview with application to learning methods. Neural computation, 16(12), 2639-2664.</a:t>
            </a:r>
            <a:endParaRPr lang="zh-CHS" altLang="en-US" dirty="0" smtClean="0"/>
          </a:p>
        </p:txBody>
      </p:sp>
    </p:spTree>
    <p:extLst>
      <p:ext uri="{BB962C8B-B14F-4D97-AF65-F5344CB8AC3E}">
        <p14:creationId xmlns:p14="http://schemas.microsoft.com/office/powerpoint/2010/main" val="6800070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794739" y="125510"/>
            <a:ext cx="7163930" cy="762993"/>
          </a:xfrm>
          <a:prstGeom prst="rect">
            <a:avLst/>
          </a:prstGeom>
        </p:spPr>
        <p:txBody>
          <a:bodyPr vert="horz" lIns="91440" tIns="45720" rIns="91440" bIns="45720" rtlCol="0" anchor="b">
            <a:normAutofit/>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altLang="zh-CHS" dirty="0" smtClean="0"/>
              <a:t>CCA</a:t>
            </a:r>
            <a:r>
              <a:rPr lang="zh-CHS" altLang="en-US" dirty="0" smtClean="0"/>
              <a:t>的图像特征表达</a:t>
            </a:r>
            <a:r>
              <a:rPr lang="en-US" altLang="zh-CN" dirty="0" smtClean="0"/>
              <a:t>(2</a:t>
            </a:r>
            <a:r>
              <a:rPr lang="zh-CN" altLang="en-US" dirty="0" smtClean="0"/>
              <a:t>维</a:t>
            </a:r>
            <a:r>
              <a:rPr lang="en-US" altLang="zh-CN" dirty="0" smtClean="0"/>
              <a:t>)</a:t>
            </a:r>
            <a:endParaRPr lang="en-US" dirty="0"/>
          </a:p>
        </p:txBody>
      </p:sp>
      <p:sp>
        <p:nvSpPr>
          <p:cNvPr id="6" name="文本框 5"/>
          <p:cNvSpPr txBox="1"/>
          <p:nvPr/>
        </p:nvSpPr>
        <p:spPr>
          <a:xfrm>
            <a:off x="794739" y="1241777"/>
            <a:ext cx="7615484" cy="1200328"/>
          </a:xfrm>
          <a:prstGeom prst="rect">
            <a:avLst/>
          </a:prstGeom>
          <a:noFill/>
        </p:spPr>
        <p:txBody>
          <a:bodyPr wrap="square" rtlCol="0">
            <a:spAutoFit/>
          </a:bodyPr>
          <a:lstStyle/>
          <a:p>
            <a:r>
              <a:rPr kumimoji="1" lang="zh-CN" altLang="en-US" sz="2400" dirty="0" smtClean="0">
                <a:latin typeface="楷体"/>
                <a:ea typeface="楷体"/>
                <a:cs typeface="楷体"/>
              </a:rPr>
              <a:t>互联网上获取的图片信息由像素点组成的图像本身和图片周围人为标注的文本标签组成，因此每张图像可以看做是视觉特征和文字特征的线性组合。其中，</a:t>
            </a:r>
            <a:endParaRPr kumimoji="1" lang="zh-CN" altLang="en-US" sz="2400" dirty="0">
              <a:latin typeface="楷体"/>
              <a:ea typeface="楷体"/>
              <a:cs typeface="楷体"/>
            </a:endParaRPr>
          </a:p>
        </p:txBody>
      </p:sp>
      <p:sp>
        <p:nvSpPr>
          <p:cNvPr id="7" name="文本框 6"/>
          <p:cNvSpPr txBox="1"/>
          <p:nvPr/>
        </p:nvSpPr>
        <p:spPr>
          <a:xfrm>
            <a:off x="794739" y="2470327"/>
            <a:ext cx="4355815" cy="461665"/>
          </a:xfrm>
          <a:prstGeom prst="rect">
            <a:avLst/>
          </a:prstGeom>
          <a:noFill/>
        </p:spPr>
        <p:txBody>
          <a:bodyPr wrap="square" rtlCol="0">
            <a:spAutoFit/>
          </a:bodyPr>
          <a:lstStyle/>
          <a:p>
            <a:r>
              <a:rPr kumimoji="1" lang="zh-CN" altLang="en-US" sz="2400" dirty="0" smtClean="0">
                <a:latin typeface="楷体"/>
                <a:ea typeface="楷体"/>
                <a:cs typeface="楷体"/>
              </a:rPr>
              <a:t>向量化的图像视觉特征表示为</a:t>
            </a:r>
            <a:r>
              <a:rPr kumimoji="1" lang="en-US" altLang="zh-CN" sz="2400" dirty="0" smtClean="0">
                <a:latin typeface="楷体"/>
                <a:ea typeface="楷体"/>
                <a:cs typeface="楷体"/>
              </a:rPr>
              <a:t>:</a:t>
            </a:r>
            <a:endParaRPr kumimoji="1" lang="zh-CN" altLang="en-US" sz="2400" dirty="0">
              <a:latin typeface="楷体"/>
              <a:ea typeface="楷体"/>
              <a:cs typeface="楷体"/>
            </a:endParaRPr>
          </a:p>
        </p:txBody>
      </p:sp>
      <p:sp>
        <p:nvSpPr>
          <p:cNvPr id="9" name="文本框 8"/>
          <p:cNvSpPr txBox="1"/>
          <p:nvPr/>
        </p:nvSpPr>
        <p:spPr>
          <a:xfrm>
            <a:off x="794739" y="3215396"/>
            <a:ext cx="4355815" cy="461665"/>
          </a:xfrm>
          <a:prstGeom prst="rect">
            <a:avLst/>
          </a:prstGeom>
          <a:noFill/>
        </p:spPr>
        <p:txBody>
          <a:bodyPr wrap="square" rtlCol="0">
            <a:spAutoFit/>
          </a:bodyPr>
          <a:lstStyle/>
          <a:p>
            <a:r>
              <a:rPr kumimoji="1" lang="zh-CN" altLang="en-US" sz="2400" dirty="0" smtClean="0">
                <a:latin typeface="楷体"/>
                <a:ea typeface="楷体"/>
                <a:cs typeface="楷体"/>
              </a:rPr>
              <a:t>向量化的图像文字特征表示为</a:t>
            </a:r>
            <a:r>
              <a:rPr kumimoji="1" lang="en-US" altLang="zh-CN" sz="2400" dirty="0" smtClean="0">
                <a:latin typeface="楷体"/>
                <a:ea typeface="楷体"/>
                <a:cs typeface="楷体"/>
              </a:rPr>
              <a:t>:</a:t>
            </a:r>
            <a:endParaRPr kumimoji="1" lang="zh-CN" altLang="en-US" sz="2400" dirty="0">
              <a:latin typeface="楷体"/>
              <a:ea typeface="楷体"/>
              <a:cs typeface="楷体"/>
            </a:endParaRPr>
          </a:p>
        </p:txBody>
      </p:sp>
      <p:graphicFrame>
        <p:nvGraphicFramePr>
          <p:cNvPr id="10" name="对象 9"/>
          <p:cNvGraphicFramePr>
            <a:graphicFrameLocks noChangeAspect="1"/>
          </p:cNvGraphicFramePr>
          <p:nvPr>
            <p:extLst>
              <p:ext uri="{D42A27DB-BD31-4B8C-83A1-F6EECF244321}">
                <p14:modId xmlns:p14="http://schemas.microsoft.com/office/powerpoint/2010/main" val="438067486"/>
              </p:ext>
            </p:extLst>
          </p:nvPr>
        </p:nvGraphicFramePr>
        <p:xfrm>
          <a:off x="5215113" y="2329216"/>
          <a:ext cx="3519663" cy="732895"/>
        </p:xfrm>
        <a:graphic>
          <a:graphicData uri="http://schemas.openxmlformats.org/presentationml/2006/ole">
            <mc:AlternateContent xmlns:mc="http://schemas.openxmlformats.org/markup-compatibility/2006">
              <mc:Choice xmlns:v="urn:schemas-microsoft-com:vml" Requires="v">
                <p:oleObj spid="_x0000_s2113" name="公式" r:id="rId3" imgW="1181100" imgH="241300" progId="Equation.3">
                  <p:embed/>
                </p:oleObj>
              </mc:Choice>
              <mc:Fallback>
                <p:oleObj name="公式" r:id="rId3" imgW="1181100" imgH="241300" progId="Equation.3">
                  <p:embed/>
                  <p:pic>
                    <p:nvPicPr>
                      <p:cNvPr id="0" name=""/>
                      <p:cNvPicPr/>
                      <p:nvPr/>
                    </p:nvPicPr>
                    <p:blipFill>
                      <a:blip r:embed="rId4"/>
                      <a:stretch>
                        <a:fillRect/>
                      </a:stretch>
                    </p:blipFill>
                    <p:spPr>
                      <a:xfrm>
                        <a:off x="5215113" y="2329216"/>
                        <a:ext cx="3519663" cy="732895"/>
                      </a:xfrm>
                      <a:prstGeom prst="rect">
                        <a:avLst/>
                      </a:prstGeom>
                    </p:spPr>
                  </p:pic>
                </p:oleObj>
              </mc:Fallback>
            </mc:AlternateContent>
          </a:graphicData>
        </a:graphic>
      </p:graphicFrame>
      <p:sp>
        <p:nvSpPr>
          <p:cNvPr id="11" name="文本框 10"/>
          <p:cNvSpPr txBox="1"/>
          <p:nvPr/>
        </p:nvSpPr>
        <p:spPr>
          <a:xfrm>
            <a:off x="816965" y="4031018"/>
            <a:ext cx="4355815" cy="461665"/>
          </a:xfrm>
          <a:prstGeom prst="rect">
            <a:avLst/>
          </a:prstGeom>
          <a:noFill/>
        </p:spPr>
        <p:txBody>
          <a:bodyPr wrap="square" rtlCol="0">
            <a:spAutoFit/>
          </a:bodyPr>
          <a:lstStyle/>
          <a:p>
            <a:r>
              <a:rPr kumimoji="1" lang="zh-CN" altLang="en-US" sz="2400" dirty="0" smtClean="0">
                <a:latin typeface="楷体"/>
                <a:ea typeface="楷体"/>
                <a:cs typeface="楷体"/>
              </a:rPr>
              <a:t>图像整体特征的向量化表达</a:t>
            </a:r>
            <a:r>
              <a:rPr kumimoji="1" lang="en-US" altLang="zh-CN" sz="2400" dirty="0" smtClean="0">
                <a:latin typeface="楷体"/>
                <a:ea typeface="楷体"/>
                <a:cs typeface="楷体"/>
              </a:rPr>
              <a:t>:</a:t>
            </a:r>
            <a:endParaRPr kumimoji="1" lang="zh-CN" altLang="en-US" sz="2400" dirty="0">
              <a:latin typeface="楷体"/>
              <a:ea typeface="楷体"/>
              <a:cs typeface="楷体"/>
            </a:endParaRPr>
          </a:p>
        </p:txBody>
      </p:sp>
      <p:graphicFrame>
        <p:nvGraphicFramePr>
          <p:cNvPr id="12" name="对象 11"/>
          <p:cNvGraphicFramePr>
            <a:graphicFrameLocks noChangeAspect="1"/>
          </p:cNvGraphicFramePr>
          <p:nvPr>
            <p:extLst>
              <p:ext uri="{D42A27DB-BD31-4B8C-83A1-F6EECF244321}">
                <p14:modId xmlns:p14="http://schemas.microsoft.com/office/powerpoint/2010/main" val="3046834505"/>
              </p:ext>
            </p:extLst>
          </p:nvPr>
        </p:nvGraphicFramePr>
        <p:xfrm>
          <a:off x="5215113" y="3932241"/>
          <a:ext cx="2314224" cy="635000"/>
        </p:xfrm>
        <a:graphic>
          <a:graphicData uri="http://schemas.openxmlformats.org/presentationml/2006/ole">
            <mc:AlternateContent xmlns:mc="http://schemas.openxmlformats.org/markup-compatibility/2006">
              <mc:Choice xmlns:v="urn:schemas-microsoft-com:vml" Requires="v">
                <p:oleObj spid="_x0000_s2114" name="公式" r:id="rId5" imgW="914400" imgH="241300" progId="Equation.3">
                  <p:embed/>
                </p:oleObj>
              </mc:Choice>
              <mc:Fallback>
                <p:oleObj name="公式" r:id="rId5" imgW="914400" imgH="241300" progId="Equation.3">
                  <p:embed/>
                  <p:pic>
                    <p:nvPicPr>
                      <p:cNvPr id="0" name=""/>
                      <p:cNvPicPr/>
                      <p:nvPr/>
                    </p:nvPicPr>
                    <p:blipFill>
                      <a:blip r:embed="rId6"/>
                      <a:stretch>
                        <a:fillRect/>
                      </a:stretch>
                    </p:blipFill>
                    <p:spPr>
                      <a:xfrm>
                        <a:off x="5215113" y="3932241"/>
                        <a:ext cx="2314224" cy="635000"/>
                      </a:xfrm>
                      <a:prstGeom prst="rect">
                        <a:avLst/>
                      </a:prstGeom>
                    </p:spPr>
                  </p:pic>
                </p:oleObj>
              </mc:Fallback>
            </mc:AlternateContent>
          </a:graphicData>
        </a:graphic>
      </p:graphicFrame>
      <p:sp>
        <p:nvSpPr>
          <p:cNvPr id="13" name="文本框 12"/>
          <p:cNvSpPr txBox="1"/>
          <p:nvPr/>
        </p:nvSpPr>
        <p:spPr>
          <a:xfrm>
            <a:off x="859298" y="4945418"/>
            <a:ext cx="4089520" cy="461665"/>
          </a:xfrm>
          <a:prstGeom prst="rect">
            <a:avLst/>
          </a:prstGeom>
          <a:noFill/>
        </p:spPr>
        <p:txBody>
          <a:bodyPr wrap="square" rtlCol="0">
            <a:spAutoFit/>
          </a:bodyPr>
          <a:lstStyle/>
          <a:p>
            <a:r>
              <a:rPr kumimoji="1" lang="en-US" altLang="zh-CN" sz="2400" dirty="0" smtClean="0">
                <a:ea typeface="楷体"/>
                <a:cs typeface="楷体"/>
              </a:rPr>
              <a:t>CCA</a:t>
            </a:r>
            <a:r>
              <a:rPr kumimoji="1" lang="zh-CN" altLang="en-US" sz="2400" dirty="0" smtClean="0">
                <a:latin typeface="楷体"/>
                <a:ea typeface="楷体"/>
                <a:cs typeface="楷体"/>
              </a:rPr>
              <a:t>寻求一组最优解</a:t>
            </a:r>
            <a:r>
              <a:rPr kumimoji="1" lang="en-US" altLang="zh-CN" sz="2400" dirty="0" smtClean="0">
                <a:ea typeface="楷体"/>
                <a:cs typeface="楷体"/>
              </a:rPr>
              <a:t>a,</a:t>
            </a:r>
            <a:r>
              <a:rPr kumimoji="1" lang="zh-CN" altLang="en-US" sz="2400" dirty="0" smtClean="0">
                <a:ea typeface="楷体"/>
                <a:cs typeface="楷体"/>
              </a:rPr>
              <a:t> </a:t>
            </a:r>
            <a:r>
              <a:rPr kumimoji="1" lang="en-US" altLang="zh-CN" sz="2400" dirty="0" smtClean="0">
                <a:ea typeface="楷体"/>
                <a:cs typeface="楷体"/>
              </a:rPr>
              <a:t>b</a:t>
            </a:r>
            <a:r>
              <a:rPr kumimoji="1" lang="zh-CN" altLang="en-US" sz="2400" dirty="0" smtClean="0">
                <a:ea typeface="楷体"/>
                <a:cs typeface="楷体"/>
              </a:rPr>
              <a:t>使</a:t>
            </a:r>
            <a:r>
              <a:rPr kumimoji="1" lang="zh-CN" altLang="en-US" sz="2400" dirty="0" smtClean="0">
                <a:latin typeface="楷体"/>
                <a:ea typeface="楷体"/>
                <a:cs typeface="楷体"/>
              </a:rPr>
              <a:t>得</a:t>
            </a:r>
            <a:endParaRPr kumimoji="1" lang="zh-CN" altLang="en-US" sz="2400" dirty="0">
              <a:latin typeface="楷体"/>
              <a:ea typeface="楷体"/>
              <a:cs typeface="楷体"/>
            </a:endParaRPr>
          </a:p>
        </p:txBody>
      </p:sp>
      <p:graphicFrame>
        <p:nvGraphicFramePr>
          <p:cNvPr id="16" name="对象 15"/>
          <p:cNvGraphicFramePr>
            <a:graphicFrameLocks noChangeAspect="1"/>
          </p:cNvGraphicFramePr>
          <p:nvPr>
            <p:extLst>
              <p:ext uri="{D42A27DB-BD31-4B8C-83A1-F6EECF244321}">
                <p14:modId xmlns:p14="http://schemas.microsoft.com/office/powerpoint/2010/main" val="1466476832"/>
              </p:ext>
            </p:extLst>
          </p:nvPr>
        </p:nvGraphicFramePr>
        <p:xfrm>
          <a:off x="4761881" y="4885354"/>
          <a:ext cx="2152564" cy="538141"/>
        </p:xfrm>
        <a:graphic>
          <a:graphicData uri="http://schemas.openxmlformats.org/presentationml/2006/ole">
            <mc:AlternateContent xmlns:mc="http://schemas.openxmlformats.org/markup-compatibility/2006">
              <mc:Choice xmlns:v="urn:schemas-microsoft-com:vml" Requires="v">
                <p:oleObj spid="_x0000_s2115" name="公式" r:id="rId7" imgW="914400" imgH="228600" progId="Equation.3">
                  <p:embed/>
                </p:oleObj>
              </mc:Choice>
              <mc:Fallback>
                <p:oleObj name="公式" r:id="rId7" imgW="914400" imgH="228600" progId="Equation.3">
                  <p:embed/>
                  <p:pic>
                    <p:nvPicPr>
                      <p:cNvPr id="0" name=""/>
                      <p:cNvPicPr/>
                      <p:nvPr/>
                    </p:nvPicPr>
                    <p:blipFill>
                      <a:blip r:embed="rId8"/>
                      <a:stretch>
                        <a:fillRect/>
                      </a:stretch>
                    </p:blipFill>
                    <p:spPr>
                      <a:xfrm>
                        <a:off x="4761881" y="4885354"/>
                        <a:ext cx="2152564" cy="538141"/>
                      </a:xfrm>
                      <a:prstGeom prst="rect">
                        <a:avLst/>
                      </a:prstGeom>
                    </p:spPr>
                  </p:pic>
                </p:oleObj>
              </mc:Fallback>
            </mc:AlternateContent>
          </a:graphicData>
        </a:graphic>
      </p:graphicFrame>
      <p:sp>
        <p:nvSpPr>
          <p:cNvPr id="17" name="文本框 16"/>
          <p:cNvSpPr txBox="1"/>
          <p:nvPr/>
        </p:nvSpPr>
        <p:spPr>
          <a:xfrm>
            <a:off x="6914445" y="4945418"/>
            <a:ext cx="916166" cy="461665"/>
          </a:xfrm>
          <a:prstGeom prst="rect">
            <a:avLst/>
          </a:prstGeom>
          <a:noFill/>
        </p:spPr>
        <p:txBody>
          <a:bodyPr wrap="square" rtlCol="0">
            <a:spAutoFit/>
          </a:bodyPr>
          <a:lstStyle/>
          <a:p>
            <a:r>
              <a:rPr kumimoji="1" lang="zh-CN" altLang="en-US" sz="2400" dirty="0" smtClean="0">
                <a:latin typeface="楷体"/>
                <a:ea typeface="楷体"/>
                <a:cs typeface="楷体"/>
              </a:rPr>
              <a:t>最大</a:t>
            </a:r>
            <a:endParaRPr kumimoji="1" lang="zh-CN" altLang="en-US" sz="2400" dirty="0">
              <a:latin typeface="楷体"/>
              <a:ea typeface="楷体"/>
              <a:cs typeface="楷体"/>
            </a:endParaRPr>
          </a:p>
        </p:txBody>
      </p:sp>
      <p:graphicFrame>
        <p:nvGraphicFramePr>
          <p:cNvPr id="18" name="对象 17"/>
          <p:cNvGraphicFramePr>
            <a:graphicFrameLocks noChangeAspect="1"/>
          </p:cNvGraphicFramePr>
          <p:nvPr>
            <p:extLst>
              <p:ext uri="{D42A27DB-BD31-4B8C-83A1-F6EECF244321}">
                <p14:modId xmlns:p14="http://schemas.microsoft.com/office/powerpoint/2010/main" val="3945406032"/>
              </p:ext>
            </p:extLst>
          </p:nvPr>
        </p:nvGraphicFramePr>
        <p:xfrm>
          <a:off x="5215113" y="3062112"/>
          <a:ext cx="3519663" cy="777176"/>
        </p:xfrm>
        <a:graphic>
          <a:graphicData uri="http://schemas.openxmlformats.org/presentationml/2006/ole">
            <mc:AlternateContent xmlns:mc="http://schemas.openxmlformats.org/markup-compatibility/2006">
              <mc:Choice xmlns:v="urn:schemas-microsoft-com:vml" Requires="v">
                <p:oleObj spid="_x0000_s2116" name="公式" r:id="rId9" imgW="1143000" imgH="241300" progId="Equation.3">
                  <p:embed/>
                </p:oleObj>
              </mc:Choice>
              <mc:Fallback>
                <p:oleObj name="公式" r:id="rId9" imgW="1143000" imgH="241300" progId="Equation.3">
                  <p:embed/>
                  <p:pic>
                    <p:nvPicPr>
                      <p:cNvPr id="0" name=""/>
                      <p:cNvPicPr/>
                      <p:nvPr/>
                    </p:nvPicPr>
                    <p:blipFill>
                      <a:blip r:embed="rId10"/>
                      <a:stretch>
                        <a:fillRect/>
                      </a:stretch>
                    </p:blipFill>
                    <p:spPr>
                      <a:xfrm>
                        <a:off x="5215113" y="3062112"/>
                        <a:ext cx="3519663" cy="777176"/>
                      </a:xfrm>
                      <a:prstGeom prst="rect">
                        <a:avLst/>
                      </a:prstGeom>
                    </p:spPr>
                  </p:pic>
                </p:oleObj>
              </mc:Fallback>
            </mc:AlternateContent>
          </a:graphicData>
        </a:graphic>
      </p:graphicFrame>
    </p:spTree>
    <p:extLst>
      <p:ext uri="{BB962C8B-B14F-4D97-AF65-F5344CB8AC3E}">
        <p14:creationId xmlns:p14="http://schemas.microsoft.com/office/powerpoint/2010/main" val="36802718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CCA</a:t>
            </a:r>
            <a:r>
              <a:rPr kumimoji="1" lang="en-US" altLang="zh-CN" dirty="0" smtClean="0"/>
              <a:t>(2</a:t>
            </a:r>
            <a:r>
              <a:rPr kumimoji="1" lang="zh-CN" altLang="en-US" dirty="0" smtClean="0"/>
              <a:t>维</a:t>
            </a:r>
            <a:r>
              <a:rPr kumimoji="1" lang="en-US" altLang="zh-CN" dirty="0" smtClean="0"/>
              <a:t>)</a:t>
            </a:r>
            <a:r>
              <a:rPr kumimoji="1" lang="zh-CN" altLang="en-US" dirty="0" smtClean="0"/>
              <a:t>的求解</a:t>
            </a:r>
            <a:r>
              <a:rPr kumimoji="1" lang="en-US" altLang="zh-CN" dirty="0" smtClean="0"/>
              <a:t>(1/3)</a:t>
            </a:r>
            <a:endParaRPr kumimoji="1" lang="zh-CN" altLang="en-US" dirty="0"/>
          </a:p>
        </p:txBody>
      </p:sp>
      <p:graphicFrame>
        <p:nvGraphicFramePr>
          <p:cNvPr id="4" name="对象 3"/>
          <p:cNvGraphicFramePr>
            <a:graphicFrameLocks noChangeAspect="1"/>
          </p:cNvGraphicFramePr>
          <p:nvPr>
            <p:extLst>
              <p:ext uri="{D42A27DB-BD31-4B8C-83A1-F6EECF244321}">
                <p14:modId xmlns:p14="http://schemas.microsoft.com/office/powerpoint/2010/main" val="304879032"/>
              </p:ext>
            </p:extLst>
          </p:nvPr>
        </p:nvGraphicFramePr>
        <p:xfrm>
          <a:off x="619462" y="1777221"/>
          <a:ext cx="8353829" cy="1491755"/>
        </p:xfrm>
        <a:graphic>
          <a:graphicData uri="http://schemas.openxmlformats.org/presentationml/2006/ole">
            <mc:AlternateContent xmlns:mc="http://schemas.openxmlformats.org/markup-compatibility/2006">
              <mc:Choice xmlns:v="urn:schemas-microsoft-com:vml" Requires="v">
                <p:oleObj spid="_x0000_s3135" name="公式" r:id="rId3" imgW="3200400" imgH="571500" progId="Equation.3">
                  <p:embed/>
                </p:oleObj>
              </mc:Choice>
              <mc:Fallback>
                <p:oleObj name="公式" r:id="rId3" imgW="3200400" imgH="571500" progId="Equation.3">
                  <p:embed/>
                  <p:pic>
                    <p:nvPicPr>
                      <p:cNvPr id="0" name=""/>
                      <p:cNvPicPr/>
                      <p:nvPr/>
                    </p:nvPicPr>
                    <p:blipFill>
                      <a:blip r:embed="rId4"/>
                      <a:stretch>
                        <a:fillRect/>
                      </a:stretch>
                    </p:blipFill>
                    <p:spPr>
                      <a:xfrm>
                        <a:off x="619462" y="1777221"/>
                        <a:ext cx="8353829" cy="1491755"/>
                      </a:xfrm>
                      <a:prstGeom prst="rect">
                        <a:avLst/>
                      </a:prstGeom>
                    </p:spPr>
                  </p:pic>
                </p:oleObj>
              </mc:Fallback>
            </mc:AlternateContent>
          </a:graphicData>
        </a:graphic>
      </p:graphicFrame>
      <p:sp>
        <p:nvSpPr>
          <p:cNvPr id="5" name="文本框 4"/>
          <p:cNvSpPr txBox="1"/>
          <p:nvPr/>
        </p:nvSpPr>
        <p:spPr>
          <a:xfrm>
            <a:off x="604864" y="1315556"/>
            <a:ext cx="6811064" cy="461665"/>
          </a:xfrm>
          <a:prstGeom prst="rect">
            <a:avLst/>
          </a:prstGeom>
          <a:noFill/>
        </p:spPr>
        <p:txBody>
          <a:bodyPr wrap="square" rtlCol="0">
            <a:spAutoFit/>
          </a:bodyPr>
          <a:lstStyle/>
          <a:p>
            <a:r>
              <a:rPr kumimoji="1" lang="zh-CN" altLang="en-US" sz="2400" dirty="0" smtClean="0">
                <a:latin typeface="楷体"/>
                <a:ea typeface="楷体"/>
                <a:cs typeface="楷体"/>
              </a:rPr>
              <a:t>设视觉特征为</a:t>
            </a:r>
            <a:r>
              <a:rPr kumimoji="1" lang="en-US" altLang="zh-CN" sz="2400" dirty="0" smtClean="0">
                <a:latin typeface="楷体"/>
                <a:ea typeface="楷体"/>
                <a:cs typeface="楷体"/>
              </a:rPr>
              <a:t>x1,</a:t>
            </a:r>
            <a:r>
              <a:rPr kumimoji="1" lang="zh-CN" altLang="en-US" sz="2400" dirty="0" smtClean="0">
                <a:latin typeface="楷体"/>
                <a:ea typeface="楷体"/>
                <a:cs typeface="楷体"/>
              </a:rPr>
              <a:t>文本</a:t>
            </a:r>
            <a:r>
              <a:rPr kumimoji="1" lang="en-US" altLang="zh-CN" sz="2400" dirty="0" smtClean="0">
                <a:latin typeface="楷体"/>
                <a:ea typeface="楷体"/>
                <a:cs typeface="楷体"/>
              </a:rPr>
              <a:t>(</a:t>
            </a:r>
            <a:r>
              <a:rPr kumimoji="1" lang="zh-CN" altLang="en-US" sz="2400" dirty="0" smtClean="0">
                <a:latin typeface="楷体"/>
                <a:ea typeface="楷体"/>
                <a:cs typeface="楷体"/>
              </a:rPr>
              <a:t>标签</a:t>
            </a:r>
            <a:r>
              <a:rPr kumimoji="1" lang="en-US" altLang="zh-CN" sz="2400" dirty="0" smtClean="0">
                <a:latin typeface="楷体"/>
                <a:ea typeface="楷体"/>
                <a:cs typeface="楷体"/>
              </a:rPr>
              <a:t>)</a:t>
            </a:r>
            <a:r>
              <a:rPr kumimoji="1" lang="zh-CN" altLang="en-US" sz="2400" dirty="0" smtClean="0">
                <a:latin typeface="楷体"/>
                <a:ea typeface="楷体"/>
                <a:cs typeface="楷体"/>
              </a:rPr>
              <a:t>特征为</a:t>
            </a:r>
            <a:r>
              <a:rPr kumimoji="1" lang="en-US" altLang="zh-CN" sz="2400" dirty="0" smtClean="0">
                <a:latin typeface="楷体"/>
                <a:ea typeface="楷体"/>
                <a:cs typeface="楷体"/>
              </a:rPr>
              <a:t>x2,</a:t>
            </a:r>
            <a:r>
              <a:rPr kumimoji="1" lang="zh-CN" altLang="en-US" sz="2400" dirty="0" smtClean="0">
                <a:latin typeface="楷体"/>
                <a:ea typeface="楷体"/>
                <a:cs typeface="楷体"/>
              </a:rPr>
              <a:t>可得</a:t>
            </a:r>
            <a:r>
              <a:rPr kumimoji="1" lang="en-US" altLang="zh-CN" sz="2400" dirty="0" smtClean="0">
                <a:latin typeface="楷体"/>
                <a:ea typeface="楷体"/>
                <a:cs typeface="楷体"/>
              </a:rPr>
              <a:t>:</a:t>
            </a:r>
            <a:endParaRPr kumimoji="1" lang="zh-CN" altLang="en-US" sz="2400" dirty="0">
              <a:latin typeface="楷体"/>
              <a:ea typeface="楷体"/>
              <a:cs typeface="楷体"/>
            </a:endParaRPr>
          </a:p>
        </p:txBody>
      </p:sp>
      <p:sp>
        <p:nvSpPr>
          <p:cNvPr id="6" name="文本框 5"/>
          <p:cNvSpPr txBox="1"/>
          <p:nvPr/>
        </p:nvSpPr>
        <p:spPr>
          <a:xfrm>
            <a:off x="619462" y="3176804"/>
            <a:ext cx="7387270" cy="461665"/>
          </a:xfrm>
          <a:prstGeom prst="rect">
            <a:avLst/>
          </a:prstGeom>
          <a:noFill/>
        </p:spPr>
        <p:txBody>
          <a:bodyPr wrap="square" rtlCol="0">
            <a:spAutoFit/>
          </a:bodyPr>
          <a:lstStyle/>
          <a:p>
            <a:r>
              <a:rPr kumimoji="1" lang="zh-CN" altLang="en-US" sz="2400" dirty="0" smtClean="0">
                <a:latin typeface="楷体"/>
                <a:ea typeface="楷体"/>
                <a:cs typeface="楷体"/>
              </a:rPr>
              <a:t>在视觉特征和文本特征共同构成的平面向量表达为</a:t>
            </a:r>
            <a:endParaRPr kumimoji="1" lang="zh-CN" altLang="en-US" sz="2400" dirty="0">
              <a:latin typeface="楷体"/>
              <a:ea typeface="楷体"/>
              <a:cs typeface="楷体"/>
            </a:endParaRPr>
          </a:p>
        </p:txBody>
      </p:sp>
      <p:graphicFrame>
        <p:nvGraphicFramePr>
          <p:cNvPr id="7" name="对象 6"/>
          <p:cNvGraphicFramePr>
            <a:graphicFrameLocks noChangeAspect="1"/>
          </p:cNvGraphicFramePr>
          <p:nvPr>
            <p:extLst>
              <p:ext uri="{D42A27DB-BD31-4B8C-83A1-F6EECF244321}">
                <p14:modId xmlns:p14="http://schemas.microsoft.com/office/powerpoint/2010/main" val="1633174554"/>
              </p:ext>
            </p:extLst>
          </p:nvPr>
        </p:nvGraphicFramePr>
        <p:xfrm>
          <a:off x="2460020" y="3700112"/>
          <a:ext cx="3627464" cy="621851"/>
        </p:xfrm>
        <a:graphic>
          <a:graphicData uri="http://schemas.openxmlformats.org/presentationml/2006/ole">
            <mc:AlternateContent xmlns:mc="http://schemas.openxmlformats.org/markup-compatibility/2006">
              <mc:Choice xmlns:v="urn:schemas-microsoft-com:vml" Requires="v">
                <p:oleObj spid="_x0000_s3136" name="公式" r:id="rId5" imgW="1333500" imgH="228600" progId="Equation.3">
                  <p:embed/>
                </p:oleObj>
              </mc:Choice>
              <mc:Fallback>
                <p:oleObj name="公式" r:id="rId5" imgW="1333500" imgH="228600" progId="Equation.3">
                  <p:embed/>
                  <p:pic>
                    <p:nvPicPr>
                      <p:cNvPr id="0" name=""/>
                      <p:cNvPicPr/>
                      <p:nvPr/>
                    </p:nvPicPr>
                    <p:blipFill>
                      <a:blip r:embed="rId6"/>
                      <a:stretch>
                        <a:fillRect/>
                      </a:stretch>
                    </p:blipFill>
                    <p:spPr>
                      <a:xfrm>
                        <a:off x="2460020" y="3700112"/>
                        <a:ext cx="3627464" cy="621851"/>
                      </a:xfrm>
                      <a:prstGeom prst="rect">
                        <a:avLst/>
                      </a:prstGeom>
                    </p:spPr>
                  </p:pic>
                </p:oleObj>
              </mc:Fallback>
            </mc:AlternateContent>
          </a:graphicData>
        </a:graphic>
      </p:graphicFrame>
      <p:graphicFrame>
        <p:nvGraphicFramePr>
          <p:cNvPr id="9" name="对象 8"/>
          <p:cNvGraphicFramePr>
            <a:graphicFrameLocks noChangeAspect="1"/>
          </p:cNvGraphicFramePr>
          <p:nvPr>
            <p:extLst>
              <p:ext uri="{D42A27DB-BD31-4B8C-83A1-F6EECF244321}">
                <p14:modId xmlns:p14="http://schemas.microsoft.com/office/powerpoint/2010/main" val="2694756870"/>
              </p:ext>
            </p:extLst>
          </p:nvPr>
        </p:nvGraphicFramePr>
        <p:xfrm>
          <a:off x="78754" y="4223763"/>
          <a:ext cx="9036050" cy="950913"/>
        </p:xfrm>
        <a:graphic>
          <a:graphicData uri="http://schemas.openxmlformats.org/presentationml/2006/ole">
            <mc:AlternateContent xmlns:mc="http://schemas.openxmlformats.org/markup-compatibility/2006">
              <mc:Choice xmlns:v="urn:schemas-microsoft-com:vml" Requires="v">
                <p:oleObj spid="_x0000_s3137" name="公式" r:id="rId7" imgW="4343400" imgH="457200" progId="Equation.3">
                  <p:embed/>
                </p:oleObj>
              </mc:Choice>
              <mc:Fallback>
                <p:oleObj name="公式" r:id="rId7" imgW="4343400" imgH="457200" progId="Equation.3">
                  <p:embed/>
                  <p:pic>
                    <p:nvPicPr>
                      <p:cNvPr id="0" name=""/>
                      <p:cNvPicPr/>
                      <p:nvPr/>
                    </p:nvPicPr>
                    <p:blipFill>
                      <a:blip r:embed="rId8"/>
                      <a:stretch>
                        <a:fillRect/>
                      </a:stretch>
                    </p:blipFill>
                    <p:spPr>
                      <a:xfrm>
                        <a:off x="78754" y="4223763"/>
                        <a:ext cx="9036050" cy="950913"/>
                      </a:xfrm>
                      <a:prstGeom prst="rect">
                        <a:avLst/>
                      </a:prstGeom>
                    </p:spPr>
                  </p:pic>
                </p:oleObj>
              </mc:Fallback>
            </mc:AlternateContent>
          </a:graphicData>
        </a:graphic>
      </p:graphicFrame>
      <p:graphicFrame>
        <p:nvGraphicFramePr>
          <p:cNvPr id="10" name="对象 9"/>
          <p:cNvGraphicFramePr>
            <a:graphicFrameLocks noChangeAspect="1"/>
          </p:cNvGraphicFramePr>
          <p:nvPr>
            <p:extLst>
              <p:ext uri="{D42A27DB-BD31-4B8C-83A1-F6EECF244321}">
                <p14:modId xmlns:p14="http://schemas.microsoft.com/office/powerpoint/2010/main" val="1275391234"/>
              </p:ext>
            </p:extLst>
          </p:nvPr>
        </p:nvGraphicFramePr>
        <p:xfrm>
          <a:off x="2214269" y="5145478"/>
          <a:ext cx="4357958" cy="1134263"/>
        </p:xfrm>
        <a:graphic>
          <a:graphicData uri="http://schemas.openxmlformats.org/presentationml/2006/ole">
            <mc:AlternateContent xmlns:mc="http://schemas.openxmlformats.org/markup-compatibility/2006">
              <mc:Choice xmlns:v="urn:schemas-microsoft-com:vml" Requires="v">
                <p:oleObj spid="_x0000_s3138" name="公式" r:id="rId9" imgW="1854200" imgH="482600" progId="Equation.3">
                  <p:embed/>
                </p:oleObj>
              </mc:Choice>
              <mc:Fallback>
                <p:oleObj name="公式" r:id="rId9" imgW="1854200" imgH="482600" progId="Equation.3">
                  <p:embed/>
                  <p:pic>
                    <p:nvPicPr>
                      <p:cNvPr id="0" name=""/>
                      <p:cNvPicPr/>
                      <p:nvPr/>
                    </p:nvPicPr>
                    <p:blipFill>
                      <a:blip r:embed="rId10"/>
                      <a:stretch>
                        <a:fillRect/>
                      </a:stretch>
                    </p:blipFill>
                    <p:spPr>
                      <a:xfrm>
                        <a:off x="2214269" y="5145478"/>
                        <a:ext cx="4357958" cy="1134263"/>
                      </a:xfrm>
                      <a:prstGeom prst="rect">
                        <a:avLst/>
                      </a:prstGeom>
                    </p:spPr>
                  </p:pic>
                </p:oleObj>
              </mc:Fallback>
            </mc:AlternateContent>
          </a:graphicData>
        </a:graphic>
      </p:graphicFrame>
    </p:spTree>
    <p:extLst>
      <p:ext uri="{BB962C8B-B14F-4D97-AF65-F5344CB8AC3E}">
        <p14:creationId xmlns:p14="http://schemas.microsoft.com/office/powerpoint/2010/main" val="40827087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CCA</a:t>
            </a:r>
            <a:r>
              <a:rPr kumimoji="1" lang="en-US" altLang="zh-CN" dirty="0" smtClean="0"/>
              <a:t>(2</a:t>
            </a:r>
            <a:r>
              <a:rPr kumimoji="1" lang="zh-CN" altLang="en-US" dirty="0" smtClean="0"/>
              <a:t>维</a:t>
            </a:r>
            <a:r>
              <a:rPr kumimoji="1" lang="en-US" altLang="zh-CN" dirty="0" smtClean="0"/>
              <a:t>)</a:t>
            </a:r>
            <a:r>
              <a:rPr kumimoji="1" lang="zh-CN" altLang="en-US" dirty="0" smtClean="0"/>
              <a:t>的求解</a:t>
            </a:r>
            <a:r>
              <a:rPr kumimoji="1" lang="en-US" altLang="zh-CN" dirty="0" smtClean="0"/>
              <a:t>(2/3)</a:t>
            </a:r>
            <a:endParaRPr kumimoji="1" lang="zh-CN" altLang="en-US" dirty="0"/>
          </a:p>
        </p:txBody>
      </p:sp>
      <p:sp>
        <p:nvSpPr>
          <p:cNvPr id="5" name="文本框 4"/>
          <p:cNvSpPr txBox="1"/>
          <p:nvPr/>
        </p:nvSpPr>
        <p:spPr>
          <a:xfrm>
            <a:off x="321161" y="1125769"/>
            <a:ext cx="8754316" cy="461665"/>
          </a:xfrm>
          <a:prstGeom prst="rect">
            <a:avLst/>
          </a:prstGeom>
          <a:noFill/>
        </p:spPr>
        <p:txBody>
          <a:bodyPr wrap="square" rtlCol="0">
            <a:spAutoFit/>
          </a:bodyPr>
          <a:lstStyle/>
          <a:p>
            <a:r>
              <a:rPr kumimoji="1" lang="zh-CN" altLang="en-US" sz="2400" dirty="0" smtClean="0">
                <a:latin typeface="楷体"/>
                <a:ea typeface="楷体"/>
                <a:cs typeface="楷体"/>
              </a:rPr>
              <a:t>将求解最大相关系数的问题改写为有约束条件的优化问题形式</a:t>
            </a:r>
            <a:r>
              <a:rPr kumimoji="1" lang="en-US" altLang="zh-CN" sz="2400" dirty="0" smtClean="0">
                <a:latin typeface="楷体"/>
                <a:ea typeface="楷体"/>
                <a:cs typeface="楷体"/>
              </a:rPr>
              <a:t>:</a:t>
            </a:r>
            <a:endParaRPr kumimoji="1" lang="zh-CN" altLang="en-US" sz="2400" dirty="0">
              <a:latin typeface="楷体"/>
              <a:ea typeface="楷体"/>
              <a:cs typeface="楷体"/>
            </a:endParaRPr>
          </a:p>
        </p:txBody>
      </p:sp>
      <p:sp>
        <p:nvSpPr>
          <p:cNvPr id="6" name="文本框 5"/>
          <p:cNvSpPr txBox="1"/>
          <p:nvPr/>
        </p:nvSpPr>
        <p:spPr>
          <a:xfrm>
            <a:off x="619462" y="2038062"/>
            <a:ext cx="1964434" cy="584776"/>
          </a:xfrm>
          <a:prstGeom prst="rect">
            <a:avLst/>
          </a:prstGeom>
          <a:noFill/>
        </p:spPr>
        <p:txBody>
          <a:bodyPr wrap="square" rtlCol="0">
            <a:spAutoFit/>
          </a:bodyPr>
          <a:lstStyle/>
          <a:p>
            <a:r>
              <a:rPr kumimoji="1" lang="en-US" altLang="zh-CN" sz="3200" dirty="0" smtClean="0">
                <a:latin typeface="Times New Roman"/>
                <a:ea typeface="楷体"/>
                <a:cs typeface="Times New Roman"/>
              </a:rPr>
              <a:t>Maximize</a:t>
            </a:r>
            <a:endParaRPr kumimoji="1" lang="zh-CN" altLang="en-US" sz="3200" dirty="0">
              <a:latin typeface="Times New Roman"/>
              <a:ea typeface="楷体"/>
              <a:cs typeface="Times New Roman"/>
            </a:endParaRPr>
          </a:p>
        </p:txBody>
      </p:sp>
      <p:graphicFrame>
        <p:nvGraphicFramePr>
          <p:cNvPr id="3" name="对象 2"/>
          <p:cNvGraphicFramePr>
            <a:graphicFrameLocks noChangeAspect="1"/>
          </p:cNvGraphicFramePr>
          <p:nvPr>
            <p:extLst>
              <p:ext uri="{D42A27DB-BD31-4B8C-83A1-F6EECF244321}">
                <p14:modId xmlns:p14="http://schemas.microsoft.com/office/powerpoint/2010/main" val="2168389603"/>
              </p:ext>
            </p:extLst>
          </p:nvPr>
        </p:nvGraphicFramePr>
        <p:xfrm>
          <a:off x="3334676" y="1868704"/>
          <a:ext cx="1745527" cy="872764"/>
        </p:xfrm>
        <a:graphic>
          <a:graphicData uri="http://schemas.openxmlformats.org/presentationml/2006/ole">
            <mc:AlternateContent xmlns:mc="http://schemas.openxmlformats.org/markup-compatibility/2006">
              <mc:Choice xmlns:v="urn:schemas-microsoft-com:vml" Requires="v">
                <p:oleObj spid="_x0000_s4147" name="公式" r:id="rId3" imgW="457200" imgH="228600" progId="Equation.3">
                  <p:embed/>
                </p:oleObj>
              </mc:Choice>
              <mc:Fallback>
                <p:oleObj name="公式" r:id="rId3" imgW="457200" imgH="228600" progId="Equation.3">
                  <p:embed/>
                  <p:pic>
                    <p:nvPicPr>
                      <p:cNvPr id="0" name=""/>
                      <p:cNvPicPr/>
                      <p:nvPr/>
                    </p:nvPicPr>
                    <p:blipFill>
                      <a:blip r:embed="rId4"/>
                      <a:stretch>
                        <a:fillRect/>
                      </a:stretch>
                    </p:blipFill>
                    <p:spPr>
                      <a:xfrm>
                        <a:off x="3334676" y="1868704"/>
                        <a:ext cx="1745527" cy="872764"/>
                      </a:xfrm>
                      <a:prstGeom prst="rect">
                        <a:avLst/>
                      </a:prstGeom>
                    </p:spPr>
                  </p:pic>
                </p:oleObj>
              </mc:Fallback>
            </mc:AlternateContent>
          </a:graphicData>
        </a:graphic>
      </p:graphicFrame>
      <p:sp>
        <p:nvSpPr>
          <p:cNvPr id="11" name="文本框 10"/>
          <p:cNvSpPr txBox="1"/>
          <p:nvPr/>
        </p:nvSpPr>
        <p:spPr>
          <a:xfrm>
            <a:off x="625882" y="2993424"/>
            <a:ext cx="1964434" cy="584776"/>
          </a:xfrm>
          <a:prstGeom prst="rect">
            <a:avLst/>
          </a:prstGeom>
          <a:noFill/>
        </p:spPr>
        <p:txBody>
          <a:bodyPr wrap="square" rtlCol="0">
            <a:spAutoFit/>
          </a:bodyPr>
          <a:lstStyle/>
          <a:p>
            <a:r>
              <a:rPr kumimoji="1" lang="en-US" altLang="zh-CN" sz="3200" dirty="0" smtClean="0">
                <a:latin typeface="Times New Roman"/>
                <a:ea typeface="楷体"/>
                <a:cs typeface="Times New Roman"/>
              </a:rPr>
              <a:t>Subject</a:t>
            </a:r>
            <a:r>
              <a:rPr kumimoji="1" lang="zh-CN" altLang="en-US" sz="3200" dirty="0" smtClean="0">
                <a:latin typeface="Times New Roman"/>
                <a:ea typeface="楷体"/>
                <a:cs typeface="Times New Roman"/>
              </a:rPr>
              <a:t> </a:t>
            </a:r>
            <a:r>
              <a:rPr kumimoji="1" lang="en-US" altLang="zh-CN" sz="3200" dirty="0" smtClean="0">
                <a:latin typeface="Times New Roman"/>
                <a:ea typeface="楷体"/>
                <a:cs typeface="Times New Roman"/>
              </a:rPr>
              <a:t>to</a:t>
            </a:r>
            <a:endParaRPr kumimoji="1" lang="zh-CN" altLang="en-US" sz="3200" dirty="0">
              <a:latin typeface="Times New Roman"/>
              <a:ea typeface="楷体"/>
              <a:cs typeface="Times New Roman"/>
            </a:endParaRPr>
          </a:p>
        </p:txBody>
      </p:sp>
      <p:graphicFrame>
        <p:nvGraphicFramePr>
          <p:cNvPr id="13" name="对象 12"/>
          <p:cNvGraphicFramePr>
            <a:graphicFrameLocks noChangeAspect="1"/>
          </p:cNvGraphicFramePr>
          <p:nvPr>
            <p:extLst>
              <p:ext uri="{D42A27DB-BD31-4B8C-83A1-F6EECF244321}">
                <p14:modId xmlns:p14="http://schemas.microsoft.com/office/powerpoint/2010/main" val="2910079148"/>
              </p:ext>
            </p:extLst>
          </p:nvPr>
        </p:nvGraphicFramePr>
        <p:xfrm>
          <a:off x="3305480" y="2805219"/>
          <a:ext cx="4350867" cy="930034"/>
        </p:xfrm>
        <a:graphic>
          <a:graphicData uri="http://schemas.openxmlformats.org/presentationml/2006/ole">
            <mc:AlternateContent xmlns:mc="http://schemas.openxmlformats.org/markup-compatibility/2006">
              <mc:Choice xmlns:v="urn:schemas-microsoft-com:vml" Requires="v">
                <p:oleObj spid="_x0000_s4148" name="公式" r:id="rId5" imgW="1295400" imgH="228600" progId="Equation.3">
                  <p:embed/>
                </p:oleObj>
              </mc:Choice>
              <mc:Fallback>
                <p:oleObj name="公式" r:id="rId5" imgW="1295400" imgH="228600" progId="Equation.3">
                  <p:embed/>
                  <p:pic>
                    <p:nvPicPr>
                      <p:cNvPr id="0" name=""/>
                      <p:cNvPicPr/>
                      <p:nvPr/>
                    </p:nvPicPr>
                    <p:blipFill>
                      <a:blip r:embed="rId6"/>
                      <a:stretch>
                        <a:fillRect/>
                      </a:stretch>
                    </p:blipFill>
                    <p:spPr>
                      <a:xfrm>
                        <a:off x="3305480" y="2805219"/>
                        <a:ext cx="4350867" cy="930034"/>
                      </a:xfrm>
                      <a:prstGeom prst="rect">
                        <a:avLst/>
                      </a:prstGeom>
                    </p:spPr>
                  </p:pic>
                </p:oleObj>
              </mc:Fallback>
            </mc:AlternateContent>
          </a:graphicData>
        </a:graphic>
      </p:graphicFrame>
      <p:sp>
        <p:nvSpPr>
          <p:cNvPr id="14" name="矩形 13"/>
          <p:cNvSpPr/>
          <p:nvPr/>
        </p:nvSpPr>
        <p:spPr>
          <a:xfrm>
            <a:off x="321161" y="1751912"/>
            <a:ext cx="8510801" cy="1983342"/>
          </a:xfrm>
          <a:prstGeom prst="rect">
            <a:avLst/>
          </a:prstGeom>
          <a:noFill/>
          <a:ln w="28575" cmpd="sng">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15" name="文本框 14"/>
          <p:cNvSpPr txBox="1"/>
          <p:nvPr/>
        </p:nvSpPr>
        <p:spPr>
          <a:xfrm>
            <a:off x="604864" y="3862969"/>
            <a:ext cx="3862212" cy="461665"/>
          </a:xfrm>
          <a:prstGeom prst="rect">
            <a:avLst/>
          </a:prstGeom>
          <a:noFill/>
        </p:spPr>
        <p:txBody>
          <a:bodyPr wrap="square" rtlCol="0">
            <a:spAutoFit/>
          </a:bodyPr>
          <a:lstStyle/>
          <a:p>
            <a:r>
              <a:rPr kumimoji="1" lang="zh-CN" altLang="en-US" sz="2400" dirty="0" smtClean="0">
                <a:latin typeface="楷体"/>
                <a:ea typeface="楷体"/>
                <a:cs typeface="楷体"/>
              </a:rPr>
              <a:t>构造拉格朗日条件极值函数</a:t>
            </a:r>
            <a:endParaRPr kumimoji="1" lang="zh-CN" altLang="en-US" sz="2400" dirty="0">
              <a:latin typeface="楷体"/>
              <a:ea typeface="楷体"/>
              <a:cs typeface="楷体"/>
            </a:endParaRPr>
          </a:p>
        </p:txBody>
      </p:sp>
      <p:graphicFrame>
        <p:nvGraphicFramePr>
          <p:cNvPr id="16" name="对象 15"/>
          <p:cNvGraphicFramePr>
            <a:graphicFrameLocks noChangeAspect="1"/>
          </p:cNvGraphicFramePr>
          <p:nvPr>
            <p:extLst>
              <p:ext uri="{D42A27DB-BD31-4B8C-83A1-F6EECF244321}">
                <p14:modId xmlns:p14="http://schemas.microsoft.com/office/powerpoint/2010/main" val="3173716399"/>
              </p:ext>
            </p:extLst>
          </p:nvPr>
        </p:nvGraphicFramePr>
        <p:xfrm>
          <a:off x="567489" y="4324634"/>
          <a:ext cx="7999802" cy="1092484"/>
        </p:xfrm>
        <a:graphic>
          <a:graphicData uri="http://schemas.openxmlformats.org/presentationml/2006/ole">
            <mc:AlternateContent xmlns:mc="http://schemas.openxmlformats.org/markup-compatibility/2006">
              <mc:Choice xmlns:v="urn:schemas-microsoft-com:vml" Requires="v">
                <p:oleObj spid="_x0000_s4149" name="公式" r:id="rId7" imgW="2882900" imgH="393700" progId="Equation.3">
                  <p:embed/>
                </p:oleObj>
              </mc:Choice>
              <mc:Fallback>
                <p:oleObj name="公式" r:id="rId7" imgW="2882900" imgH="393700" progId="Equation.3">
                  <p:embed/>
                  <p:pic>
                    <p:nvPicPr>
                      <p:cNvPr id="0" name=""/>
                      <p:cNvPicPr/>
                      <p:nvPr/>
                    </p:nvPicPr>
                    <p:blipFill>
                      <a:blip r:embed="rId8"/>
                      <a:stretch>
                        <a:fillRect/>
                      </a:stretch>
                    </p:blipFill>
                    <p:spPr>
                      <a:xfrm>
                        <a:off x="567489" y="4324634"/>
                        <a:ext cx="7999802" cy="1092484"/>
                      </a:xfrm>
                      <a:prstGeom prst="rect">
                        <a:avLst/>
                      </a:prstGeom>
                    </p:spPr>
                  </p:pic>
                </p:oleObj>
              </mc:Fallback>
            </mc:AlternateContent>
          </a:graphicData>
        </a:graphic>
      </p:graphicFrame>
      <p:graphicFrame>
        <p:nvGraphicFramePr>
          <p:cNvPr id="17" name="对象 16"/>
          <p:cNvGraphicFramePr>
            <a:graphicFrameLocks noChangeAspect="1"/>
          </p:cNvGraphicFramePr>
          <p:nvPr>
            <p:extLst>
              <p:ext uri="{D42A27DB-BD31-4B8C-83A1-F6EECF244321}">
                <p14:modId xmlns:p14="http://schemas.microsoft.com/office/powerpoint/2010/main" val="1719306165"/>
              </p:ext>
            </p:extLst>
          </p:nvPr>
        </p:nvGraphicFramePr>
        <p:xfrm>
          <a:off x="5236072" y="5417118"/>
          <a:ext cx="2683588" cy="670897"/>
        </p:xfrm>
        <a:graphic>
          <a:graphicData uri="http://schemas.openxmlformats.org/presentationml/2006/ole">
            <mc:AlternateContent xmlns:mc="http://schemas.openxmlformats.org/markup-compatibility/2006">
              <mc:Choice xmlns:v="urn:schemas-microsoft-com:vml" Requires="v">
                <p:oleObj spid="_x0000_s4150" name="公式" r:id="rId9" imgW="914400" imgH="228600" progId="Equation.3">
                  <p:embed/>
                </p:oleObj>
              </mc:Choice>
              <mc:Fallback>
                <p:oleObj name="公式" r:id="rId9" imgW="914400" imgH="228600" progId="Equation.3">
                  <p:embed/>
                  <p:pic>
                    <p:nvPicPr>
                      <p:cNvPr id="0" name=""/>
                      <p:cNvPicPr/>
                      <p:nvPr/>
                    </p:nvPicPr>
                    <p:blipFill>
                      <a:blip r:embed="rId10"/>
                      <a:stretch>
                        <a:fillRect/>
                      </a:stretch>
                    </p:blipFill>
                    <p:spPr>
                      <a:xfrm>
                        <a:off x="5236072" y="5417118"/>
                        <a:ext cx="2683588" cy="670897"/>
                      </a:xfrm>
                      <a:prstGeom prst="rect">
                        <a:avLst/>
                      </a:prstGeom>
                    </p:spPr>
                  </p:pic>
                </p:oleObj>
              </mc:Fallback>
            </mc:AlternateContent>
          </a:graphicData>
        </a:graphic>
      </p:graphicFrame>
      <p:sp>
        <p:nvSpPr>
          <p:cNvPr id="18" name="文本框 17"/>
          <p:cNvSpPr txBox="1"/>
          <p:nvPr/>
        </p:nvSpPr>
        <p:spPr>
          <a:xfrm>
            <a:off x="619462" y="5519311"/>
            <a:ext cx="4616610" cy="461665"/>
          </a:xfrm>
          <a:prstGeom prst="rect">
            <a:avLst/>
          </a:prstGeom>
          <a:noFill/>
        </p:spPr>
        <p:txBody>
          <a:bodyPr wrap="square" rtlCol="0">
            <a:spAutoFit/>
          </a:bodyPr>
          <a:lstStyle/>
          <a:p>
            <a:r>
              <a:rPr kumimoji="1" lang="zh-CN" altLang="en-US" sz="2400" dirty="0" smtClean="0">
                <a:latin typeface="楷体"/>
                <a:ea typeface="楷体"/>
                <a:cs typeface="楷体"/>
              </a:rPr>
              <a:t>令</a:t>
            </a:r>
            <a:r>
              <a:rPr kumimoji="1" lang="en-US" altLang="zh-CN" sz="2400" dirty="0" err="1">
                <a:latin typeface="楷体"/>
                <a:ea typeface="楷体"/>
                <a:cs typeface="楷体"/>
              </a:rPr>
              <a:t>a,b</a:t>
            </a:r>
            <a:r>
              <a:rPr kumimoji="1" lang="zh-CN" altLang="en-US" sz="2400" dirty="0">
                <a:latin typeface="楷体"/>
                <a:ea typeface="楷体"/>
                <a:cs typeface="楷体"/>
              </a:rPr>
              <a:t>偏导数为</a:t>
            </a:r>
            <a:r>
              <a:rPr kumimoji="1" lang="en-US" altLang="zh-CN" sz="2400" dirty="0">
                <a:latin typeface="楷体"/>
                <a:ea typeface="楷体"/>
                <a:cs typeface="楷体"/>
              </a:rPr>
              <a:t>0</a:t>
            </a:r>
            <a:r>
              <a:rPr kumimoji="1" lang="zh-CN" altLang="en-US" sz="2400" dirty="0" smtClean="0">
                <a:latin typeface="楷体"/>
                <a:ea typeface="楷体"/>
                <a:cs typeface="楷体"/>
              </a:rPr>
              <a:t>并</a:t>
            </a:r>
            <a:r>
              <a:rPr kumimoji="1" lang="zh-CN" altLang="en-US" sz="2400" dirty="0" smtClean="0">
                <a:latin typeface="楷体"/>
                <a:ea typeface="楷体"/>
                <a:cs typeface="楷体"/>
              </a:rPr>
              <a:t>由</a:t>
            </a:r>
            <a:r>
              <a:rPr kumimoji="1" lang="zh-CN" altLang="en-US" sz="2400" dirty="0" smtClean="0">
                <a:latin typeface="楷体"/>
                <a:ea typeface="楷体"/>
                <a:cs typeface="楷体"/>
              </a:rPr>
              <a:t>约束条件</a:t>
            </a:r>
            <a:r>
              <a:rPr kumimoji="1" lang="zh-CN" altLang="en-US" sz="2400" dirty="0" smtClean="0">
                <a:latin typeface="楷体"/>
                <a:ea typeface="楷体"/>
                <a:cs typeface="楷体"/>
              </a:rPr>
              <a:t>得</a:t>
            </a:r>
            <a:endParaRPr kumimoji="1" lang="zh-CN" altLang="en-US" sz="2400" dirty="0"/>
          </a:p>
        </p:txBody>
      </p:sp>
    </p:spTree>
    <p:extLst>
      <p:ext uri="{BB962C8B-B14F-4D97-AF65-F5344CB8AC3E}">
        <p14:creationId xmlns:p14="http://schemas.microsoft.com/office/powerpoint/2010/main" val="19121478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CCA</a:t>
            </a:r>
            <a:r>
              <a:rPr kumimoji="1" lang="en-US" altLang="zh-CN" dirty="0" smtClean="0"/>
              <a:t>(2</a:t>
            </a:r>
            <a:r>
              <a:rPr kumimoji="1" lang="zh-CN" altLang="en-US" dirty="0" smtClean="0"/>
              <a:t>维</a:t>
            </a:r>
            <a:r>
              <a:rPr kumimoji="1" lang="en-US" altLang="zh-CN" dirty="0" smtClean="0"/>
              <a:t>)</a:t>
            </a:r>
            <a:r>
              <a:rPr kumimoji="1" lang="zh-CN" altLang="en-US" dirty="0" smtClean="0"/>
              <a:t>的求解</a:t>
            </a:r>
            <a:r>
              <a:rPr kumimoji="1" lang="en-US" altLang="zh-CN" dirty="0" smtClean="0"/>
              <a:t>(3/3)</a:t>
            </a:r>
            <a:endParaRPr kumimoji="1" lang="zh-CN" altLang="en-US" dirty="0"/>
          </a:p>
        </p:txBody>
      </p:sp>
      <p:sp>
        <p:nvSpPr>
          <p:cNvPr id="20" name="文本框 19"/>
          <p:cNvSpPr txBox="1"/>
          <p:nvPr/>
        </p:nvSpPr>
        <p:spPr>
          <a:xfrm>
            <a:off x="817503" y="1187218"/>
            <a:ext cx="5299178" cy="461665"/>
          </a:xfrm>
          <a:prstGeom prst="rect">
            <a:avLst/>
          </a:prstGeom>
          <a:noFill/>
        </p:spPr>
        <p:txBody>
          <a:bodyPr wrap="square" rtlCol="0">
            <a:spAutoFit/>
          </a:bodyPr>
          <a:lstStyle/>
          <a:p>
            <a:r>
              <a:rPr kumimoji="1" lang="zh-CN" altLang="en-US" sz="2400" dirty="0" smtClean="0">
                <a:latin typeface="楷体"/>
                <a:ea typeface="楷体"/>
                <a:cs typeface="楷体"/>
              </a:rPr>
              <a:t>将偏导数方程组改写为矩阵形式</a:t>
            </a:r>
            <a:endParaRPr kumimoji="1" lang="zh-CN" altLang="en-US" sz="2400" dirty="0">
              <a:latin typeface="楷体"/>
              <a:ea typeface="楷体"/>
              <a:cs typeface="楷体"/>
            </a:endParaRPr>
          </a:p>
        </p:txBody>
      </p:sp>
      <p:graphicFrame>
        <p:nvGraphicFramePr>
          <p:cNvPr id="4" name="对象 3"/>
          <p:cNvGraphicFramePr>
            <a:graphicFrameLocks noChangeAspect="1"/>
          </p:cNvGraphicFramePr>
          <p:nvPr>
            <p:extLst>
              <p:ext uri="{D42A27DB-BD31-4B8C-83A1-F6EECF244321}">
                <p14:modId xmlns:p14="http://schemas.microsoft.com/office/powerpoint/2010/main" val="2252438012"/>
              </p:ext>
            </p:extLst>
          </p:nvPr>
        </p:nvGraphicFramePr>
        <p:xfrm>
          <a:off x="935798" y="1648883"/>
          <a:ext cx="5823207" cy="841042"/>
        </p:xfrm>
        <a:graphic>
          <a:graphicData uri="http://schemas.openxmlformats.org/presentationml/2006/ole">
            <mc:AlternateContent xmlns:mc="http://schemas.openxmlformats.org/markup-compatibility/2006">
              <mc:Choice xmlns:v="urn:schemas-microsoft-com:vml" Requires="v">
                <p:oleObj spid="_x0000_s5154" name="公式" r:id="rId3" imgW="2641600" imgH="393700" progId="Equation.3">
                  <p:embed/>
                </p:oleObj>
              </mc:Choice>
              <mc:Fallback>
                <p:oleObj name="公式" r:id="rId3" imgW="2641600" imgH="393700" progId="Equation.3">
                  <p:embed/>
                  <p:pic>
                    <p:nvPicPr>
                      <p:cNvPr id="0" name=""/>
                      <p:cNvPicPr/>
                      <p:nvPr/>
                    </p:nvPicPr>
                    <p:blipFill>
                      <a:blip r:embed="rId4"/>
                      <a:stretch>
                        <a:fillRect/>
                      </a:stretch>
                    </p:blipFill>
                    <p:spPr>
                      <a:xfrm>
                        <a:off x="935798" y="1648883"/>
                        <a:ext cx="5823207" cy="841042"/>
                      </a:xfrm>
                      <a:prstGeom prst="rect">
                        <a:avLst/>
                      </a:prstGeom>
                    </p:spPr>
                  </p:pic>
                </p:oleObj>
              </mc:Fallback>
            </mc:AlternateContent>
          </a:graphicData>
        </a:graphic>
      </p:graphicFrame>
      <p:graphicFrame>
        <p:nvGraphicFramePr>
          <p:cNvPr id="7" name="对象 6"/>
          <p:cNvGraphicFramePr>
            <a:graphicFrameLocks noChangeAspect="1"/>
          </p:cNvGraphicFramePr>
          <p:nvPr>
            <p:extLst>
              <p:ext uri="{D42A27DB-BD31-4B8C-83A1-F6EECF244321}">
                <p14:modId xmlns:p14="http://schemas.microsoft.com/office/powerpoint/2010/main" val="2965999265"/>
              </p:ext>
            </p:extLst>
          </p:nvPr>
        </p:nvGraphicFramePr>
        <p:xfrm>
          <a:off x="935797" y="2577480"/>
          <a:ext cx="6231959" cy="1378918"/>
        </p:xfrm>
        <a:graphic>
          <a:graphicData uri="http://schemas.openxmlformats.org/presentationml/2006/ole">
            <mc:AlternateContent xmlns:mc="http://schemas.openxmlformats.org/markup-compatibility/2006">
              <mc:Choice xmlns:v="urn:schemas-microsoft-com:vml" Requires="v">
                <p:oleObj spid="_x0000_s5155" name="公式" r:id="rId5" imgW="2578100" imgH="609600" progId="Equation.3">
                  <p:embed/>
                </p:oleObj>
              </mc:Choice>
              <mc:Fallback>
                <p:oleObj name="公式" r:id="rId5" imgW="2578100" imgH="609600" progId="Equation.3">
                  <p:embed/>
                  <p:pic>
                    <p:nvPicPr>
                      <p:cNvPr id="0" name=""/>
                      <p:cNvPicPr/>
                      <p:nvPr/>
                    </p:nvPicPr>
                    <p:blipFill>
                      <a:blip r:embed="rId6"/>
                      <a:stretch>
                        <a:fillRect/>
                      </a:stretch>
                    </p:blipFill>
                    <p:spPr>
                      <a:xfrm>
                        <a:off x="935797" y="2577480"/>
                        <a:ext cx="6231959" cy="1378918"/>
                      </a:xfrm>
                      <a:prstGeom prst="rect">
                        <a:avLst/>
                      </a:prstGeom>
                    </p:spPr>
                  </p:pic>
                </p:oleObj>
              </mc:Fallback>
            </mc:AlternateContent>
          </a:graphicData>
        </a:graphic>
      </p:graphicFrame>
      <p:sp>
        <p:nvSpPr>
          <p:cNvPr id="8" name="文本框 7"/>
          <p:cNvSpPr txBox="1"/>
          <p:nvPr/>
        </p:nvSpPr>
        <p:spPr>
          <a:xfrm>
            <a:off x="1430631" y="3766611"/>
            <a:ext cx="934292" cy="646331"/>
          </a:xfrm>
          <a:prstGeom prst="rect">
            <a:avLst/>
          </a:prstGeom>
          <a:noFill/>
        </p:spPr>
        <p:txBody>
          <a:bodyPr wrap="square" rtlCol="0">
            <a:spAutoFit/>
          </a:bodyPr>
          <a:lstStyle/>
          <a:p>
            <a:r>
              <a:rPr kumimoji="1" lang="en-US" altLang="zh-CN" sz="3600" dirty="0">
                <a:latin typeface="Times New Roman"/>
                <a:cs typeface="Times New Roman"/>
              </a:rPr>
              <a:t>B</a:t>
            </a:r>
            <a:r>
              <a:rPr kumimoji="1" lang="en-US" altLang="zh-CN" sz="3600" baseline="30000" dirty="0" smtClean="0">
                <a:latin typeface="Times New Roman"/>
                <a:cs typeface="Times New Roman"/>
              </a:rPr>
              <a:t>-1</a:t>
            </a:r>
            <a:endParaRPr kumimoji="1" lang="zh-CN" altLang="en-US" sz="3600" dirty="0">
              <a:latin typeface="Times New Roman"/>
              <a:cs typeface="Times New Roman"/>
            </a:endParaRPr>
          </a:p>
        </p:txBody>
      </p:sp>
      <p:sp>
        <p:nvSpPr>
          <p:cNvPr id="21" name="文本框 20"/>
          <p:cNvSpPr txBox="1"/>
          <p:nvPr/>
        </p:nvSpPr>
        <p:spPr>
          <a:xfrm>
            <a:off x="3689275" y="3766611"/>
            <a:ext cx="621310" cy="646331"/>
          </a:xfrm>
          <a:prstGeom prst="rect">
            <a:avLst/>
          </a:prstGeom>
          <a:noFill/>
        </p:spPr>
        <p:txBody>
          <a:bodyPr wrap="square" rtlCol="0">
            <a:spAutoFit/>
          </a:bodyPr>
          <a:lstStyle/>
          <a:p>
            <a:r>
              <a:rPr kumimoji="1" lang="en-US" altLang="zh-CN" sz="3600" dirty="0" smtClean="0">
                <a:latin typeface="Times New Roman"/>
                <a:cs typeface="Times New Roman"/>
              </a:rPr>
              <a:t>A</a:t>
            </a:r>
            <a:endParaRPr kumimoji="1" lang="zh-CN" altLang="en-US" sz="3600" dirty="0">
              <a:latin typeface="Times New Roman"/>
              <a:cs typeface="Times New Roman"/>
            </a:endParaRPr>
          </a:p>
        </p:txBody>
      </p:sp>
      <p:graphicFrame>
        <p:nvGraphicFramePr>
          <p:cNvPr id="9" name="对象 8"/>
          <p:cNvGraphicFramePr>
            <a:graphicFrameLocks noChangeAspect="1"/>
          </p:cNvGraphicFramePr>
          <p:nvPr>
            <p:extLst>
              <p:ext uri="{D42A27DB-BD31-4B8C-83A1-F6EECF244321}">
                <p14:modId xmlns:p14="http://schemas.microsoft.com/office/powerpoint/2010/main" val="1896435596"/>
              </p:ext>
            </p:extLst>
          </p:nvPr>
        </p:nvGraphicFramePr>
        <p:xfrm>
          <a:off x="4948347" y="3916571"/>
          <a:ext cx="619087" cy="496371"/>
        </p:xfrm>
        <a:graphic>
          <a:graphicData uri="http://schemas.openxmlformats.org/presentationml/2006/ole">
            <mc:AlternateContent xmlns:mc="http://schemas.openxmlformats.org/markup-compatibility/2006">
              <mc:Choice xmlns:v="urn:schemas-microsoft-com:vml" Requires="v">
                <p:oleObj spid="_x0000_s5156" name="公式" r:id="rId7" imgW="152400" imgH="139700" progId="Equation.3">
                  <p:embed/>
                </p:oleObj>
              </mc:Choice>
              <mc:Fallback>
                <p:oleObj name="公式" r:id="rId7" imgW="152400" imgH="139700" progId="Equation.3">
                  <p:embed/>
                  <p:pic>
                    <p:nvPicPr>
                      <p:cNvPr id="0" name=""/>
                      <p:cNvPicPr/>
                      <p:nvPr/>
                    </p:nvPicPr>
                    <p:blipFill>
                      <a:blip r:embed="rId8"/>
                      <a:stretch>
                        <a:fillRect/>
                      </a:stretch>
                    </p:blipFill>
                    <p:spPr>
                      <a:xfrm>
                        <a:off x="4948347" y="3916571"/>
                        <a:ext cx="619087" cy="496371"/>
                      </a:xfrm>
                      <a:prstGeom prst="rect">
                        <a:avLst/>
                      </a:prstGeom>
                    </p:spPr>
                  </p:pic>
                </p:oleObj>
              </mc:Fallback>
            </mc:AlternateContent>
          </a:graphicData>
        </a:graphic>
      </p:graphicFrame>
      <p:sp>
        <p:nvSpPr>
          <p:cNvPr id="24" name="文本框 23"/>
          <p:cNvSpPr txBox="1"/>
          <p:nvPr/>
        </p:nvSpPr>
        <p:spPr>
          <a:xfrm>
            <a:off x="935798" y="4682847"/>
            <a:ext cx="6961874" cy="1200328"/>
          </a:xfrm>
          <a:prstGeom prst="rect">
            <a:avLst/>
          </a:prstGeom>
          <a:noFill/>
        </p:spPr>
        <p:txBody>
          <a:bodyPr wrap="square" rtlCol="0">
            <a:spAutoFit/>
          </a:bodyPr>
          <a:lstStyle/>
          <a:p>
            <a:r>
              <a:rPr kumimoji="1" lang="zh-CN" altLang="en-US" sz="2400" dirty="0" smtClean="0">
                <a:latin typeface="楷体"/>
                <a:ea typeface="楷体"/>
                <a:cs typeface="楷体"/>
              </a:rPr>
              <a:t>只需求出</a:t>
            </a:r>
            <a:r>
              <a:rPr kumimoji="1" lang="en-US" altLang="zh-CN" sz="2400" dirty="0">
                <a:latin typeface="Times New Roman"/>
                <a:cs typeface="Times New Roman"/>
              </a:rPr>
              <a:t>B</a:t>
            </a:r>
            <a:r>
              <a:rPr kumimoji="1" lang="en-US" altLang="zh-CN" sz="2400" baseline="30000" dirty="0">
                <a:latin typeface="Times New Roman"/>
                <a:cs typeface="Times New Roman"/>
              </a:rPr>
              <a:t>-</a:t>
            </a:r>
            <a:r>
              <a:rPr kumimoji="1" lang="en-US" altLang="zh-CN" sz="2400" baseline="30000" dirty="0" smtClean="0">
                <a:latin typeface="Times New Roman"/>
                <a:cs typeface="Times New Roman"/>
              </a:rPr>
              <a:t>1</a:t>
            </a:r>
            <a:r>
              <a:rPr kumimoji="1" lang="en-US" altLang="zh-CN" sz="2400" dirty="0" smtClean="0">
                <a:latin typeface="Times New Roman"/>
                <a:cs typeface="Times New Roman"/>
              </a:rPr>
              <a:t>A</a:t>
            </a:r>
            <a:r>
              <a:rPr kumimoji="1" lang="zh-CN" altLang="en-US" sz="2400" dirty="0" smtClean="0">
                <a:latin typeface="楷体"/>
                <a:ea typeface="楷体"/>
                <a:cs typeface="楷体"/>
              </a:rPr>
              <a:t>的特征值，就可以得到使</a:t>
            </a:r>
            <a:r>
              <a:rPr kumimoji="1" lang="en-US" altLang="zh-CN" sz="2400" dirty="0" err="1" smtClean="0">
                <a:latin typeface="楷体"/>
                <a:ea typeface="楷体"/>
                <a:cs typeface="楷体"/>
              </a:rPr>
              <a:t>u,v</a:t>
            </a:r>
            <a:r>
              <a:rPr kumimoji="1" lang="zh-CN" altLang="en-US" sz="2400" dirty="0" smtClean="0">
                <a:latin typeface="楷体"/>
                <a:ea typeface="楷体"/>
                <a:cs typeface="楷体"/>
              </a:rPr>
              <a:t>相关系数最大的一组</a:t>
            </a:r>
            <a:r>
              <a:rPr kumimoji="1" lang="en-US" altLang="zh-CN" sz="2400" dirty="0" smtClean="0">
                <a:latin typeface="Times New Roman"/>
                <a:ea typeface="楷体"/>
                <a:cs typeface="Times New Roman"/>
              </a:rPr>
              <a:t>a,</a:t>
            </a:r>
            <a:r>
              <a:rPr kumimoji="1" lang="zh-CN" altLang="en-US" sz="2400" dirty="0" smtClean="0">
                <a:latin typeface="Times New Roman"/>
                <a:ea typeface="楷体"/>
                <a:cs typeface="Times New Roman"/>
              </a:rPr>
              <a:t> </a:t>
            </a:r>
            <a:r>
              <a:rPr kumimoji="1" lang="en-US" altLang="zh-CN" sz="2400" dirty="0" smtClean="0">
                <a:latin typeface="Times New Roman"/>
                <a:ea typeface="楷体"/>
                <a:cs typeface="Times New Roman"/>
              </a:rPr>
              <a:t>b</a:t>
            </a:r>
            <a:endParaRPr kumimoji="1" lang="zh-CN" altLang="en-US" sz="2400" dirty="0">
              <a:latin typeface="Times New Roman"/>
              <a:ea typeface="楷体"/>
              <a:cs typeface="Times New Roman"/>
            </a:endParaRPr>
          </a:p>
          <a:p>
            <a:endParaRPr kumimoji="1" lang="zh-CN" altLang="en-US" sz="2400" dirty="0">
              <a:latin typeface="楷体"/>
              <a:ea typeface="楷体"/>
              <a:cs typeface="楷体"/>
            </a:endParaRPr>
          </a:p>
        </p:txBody>
      </p:sp>
    </p:spTree>
    <p:extLst>
      <p:ext uri="{BB962C8B-B14F-4D97-AF65-F5344CB8AC3E}">
        <p14:creationId xmlns:p14="http://schemas.microsoft.com/office/powerpoint/2010/main" val="37174659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CCA</a:t>
            </a:r>
            <a:r>
              <a:rPr kumimoji="1" lang="en-US" altLang="zh-CN" dirty="0" smtClean="0"/>
              <a:t>(3</a:t>
            </a:r>
            <a:r>
              <a:rPr kumimoji="1" lang="zh-CN" altLang="en-US" dirty="0" smtClean="0"/>
              <a:t>维</a:t>
            </a:r>
            <a:r>
              <a:rPr kumimoji="1" lang="en-US" altLang="zh-CN" dirty="0" smtClean="0"/>
              <a:t>)</a:t>
            </a:r>
            <a:r>
              <a:rPr kumimoji="1" lang="zh-CN" altLang="en-US" dirty="0" smtClean="0"/>
              <a:t>的表达形式</a:t>
            </a:r>
            <a:endParaRPr kumimoji="1" lang="zh-CN" altLang="en-US" dirty="0"/>
          </a:p>
        </p:txBody>
      </p:sp>
      <p:sp>
        <p:nvSpPr>
          <p:cNvPr id="10" name="文本框 9"/>
          <p:cNvSpPr txBox="1"/>
          <p:nvPr/>
        </p:nvSpPr>
        <p:spPr>
          <a:xfrm>
            <a:off x="794739" y="1141545"/>
            <a:ext cx="4355815" cy="461665"/>
          </a:xfrm>
          <a:prstGeom prst="rect">
            <a:avLst/>
          </a:prstGeom>
          <a:noFill/>
        </p:spPr>
        <p:txBody>
          <a:bodyPr wrap="square" rtlCol="0">
            <a:spAutoFit/>
          </a:bodyPr>
          <a:lstStyle/>
          <a:p>
            <a:r>
              <a:rPr kumimoji="1" lang="zh-CN" altLang="en-US" sz="2400" dirty="0" smtClean="0">
                <a:latin typeface="楷体"/>
                <a:ea typeface="楷体"/>
                <a:cs typeface="楷体"/>
              </a:rPr>
              <a:t>向量化的图像视觉特征表示为</a:t>
            </a:r>
            <a:r>
              <a:rPr kumimoji="1" lang="en-US" altLang="zh-CN" sz="2400" dirty="0" smtClean="0">
                <a:latin typeface="楷体"/>
                <a:ea typeface="楷体"/>
                <a:cs typeface="楷体"/>
              </a:rPr>
              <a:t>:</a:t>
            </a:r>
            <a:endParaRPr kumimoji="1" lang="zh-CN" altLang="en-US" sz="2400" dirty="0">
              <a:latin typeface="楷体"/>
              <a:ea typeface="楷体"/>
              <a:cs typeface="楷体"/>
            </a:endParaRPr>
          </a:p>
        </p:txBody>
      </p:sp>
      <p:sp>
        <p:nvSpPr>
          <p:cNvPr id="11" name="文本框 10"/>
          <p:cNvSpPr txBox="1"/>
          <p:nvPr/>
        </p:nvSpPr>
        <p:spPr>
          <a:xfrm>
            <a:off x="794739" y="1886614"/>
            <a:ext cx="4355815" cy="461665"/>
          </a:xfrm>
          <a:prstGeom prst="rect">
            <a:avLst/>
          </a:prstGeom>
          <a:noFill/>
        </p:spPr>
        <p:txBody>
          <a:bodyPr wrap="square" rtlCol="0">
            <a:spAutoFit/>
          </a:bodyPr>
          <a:lstStyle/>
          <a:p>
            <a:r>
              <a:rPr kumimoji="1" lang="zh-CN" altLang="en-US" sz="2400" dirty="0" smtClean="0">
                <a:latin typeface="楷体"/>
                <a:ea typeface="楷体"/>
                <a:cs typeface="楷体"/>
              </a:rPr>
              <a:t>向量化的图像文字特征表示为</a:t>
            </a:r>
            <a:r>
              <a:rPr kumimoji="1" lang="en-US" altLang="zh-CN" sz="2400" dirty="0" smtClean="0">
                <a:latin typeface="楷体"/>
                <a:ea typeface="楷体"/>
                <a:cs typeface="楷体"/>
              </a:rPr>
              <a:t>:</a:t>
            </a:r>
            <a:endParaRPr kumimoji="1" lang="zh-CN" altLang="en-US" sz="2400" dirty="0">
              <a:latin typeface="楷体"/>
              <a:ea typeface="楷体"/>
              <a:cs typeface="楷体"/>
            </a:endParaRPr>
          </a:p>
        </p:txBody>
      </p:sp>
      <p:graphicFrame>
        <p:nvGraphicFramePr>
          <p:cNvPr id="12" name="对象 11"/>
          <p:cNvGraphicFramePr>
            <a:graphicFrameLocks noChangeAspect="1"/>
          </p:cNvGraphicFramePr>
          <p:nvPr>
            <p:extLst>
              <p:ext uri="{D42A27DB-BD31-4B8C-83A1-F6EECF244321}">
                <p14:modId xmlns:p14="http://schemas.microsoft.com/office/powerpoint/2010/main" val="1344922455"/>
              </p:ext>
            </p:extLst>
          </p:nvPr>
        </p:nvGraphicFramePr>
        <p:xfrm>
          <a:off x="5215113" y="1000434"/>
          <a:ext cx="3519663" cy="732895"/>
        </p:xfrm>
        <a:graphic>
          <a:graphicData uri="http://schemas.openxmlformats.org/presentationml/2006/ole">
            <mc:AlternateContent xmlns:mc="http://schemas.openxmlformats.org/markup-compatibility/2006">
              <mc:Choice xmlns:v="urn:schemas-microsoft-com:vml" Requires="v">
                <p:oleObj spid="_x0000_s6198" name="公式" r:id="rId3" imgW="1181100" imgH="241300" progId="Equation.3">
                  <p:embed/>
                </p:oleObj>
              </mc:Choice>
              <mc:Fallback>
                <p:oleObj name="公式" r:id="rId3" imgW="1181100" imgH="241300" progId="Equation.3">
                  <p:embed/>
                  <p:pic>
                    <p:nvPicPr>
                      <p:cNvPr id="0" name=""/>
                      <p:cNvPicPr/>
                      <p:nvPr/>
                    </p:nvPicPr>
                    <p:blipFill>
                      <a:blip r:embed="rId4"/>
                      <a:stretch>
                        <a:fillRect/>
                      </a:stretch>
                    </p:blipFill>
                    <p:spPr>
                      <a:xfrm>
                        <a:off x="5215113" y="1000434"/>
                        <a:ext cx="3519663" cy="732895"/>
                      </a:xfrm>
                      <a:prstGeom prst="rect">
                        <a:avLst/>
                      </a:prstGeom>
                    </p:spPr>
                  </p:pic>
                </p:oleObj>
              </mc:Fallback>
            </mc:AlternateContent>
          </a:graphicData>
        </a:graphic>
      </p:graphicFrame>
      <p:graphicFrame>
        <p:nvGraphicFramePr>
          <p:cNvPr id="13" name="对象 12"/>
          <p:cNvGraphicFramePr>
            <a:graphicFrameLocks noChangeAspect="1"/>
          </p:cNvGraphicFramePr>
          <p:nvPr>
            <p:extLst>
              <p:ext uri="{D42A27DB-BD31-4B8C-83A1-F6EECF244321}">
                <p14:modId xmlns:p14="http://schemas.microsoft.com/office/powerpoint/2010/main" val="1599980122"/>
              </p:ext>
            </p:extLst>
          </p:nvPr>
        </p:nvGraphicFramePr>
        <p:xfrm>
          <a:off x="5215113" y="1733330"/>
          <a:ext cx="3519663" cy="777176"/>
        </p:xfrm>
        <a:graphic>
          <a:graphicData uri="http://schemas.openxmlformats.org/presentationml/2006/ole">
            <mc:AlternateContent xmlns:mc="http://schemas.openxmlformats.org/markup-compatibility/2006">
              <mc:Choice xmlns:v="urn:schemas-microsoft-com:vml" Requires="v">
                <p:oleObj spid="_x0000_s6199" name="公式" r:id="rId5" imgW="1143000" imgH="241300" progId="Equation.3">
                  <p:embed/>
                </p:oleObj>
              </mc:Choice>
              <mc:Fallback>
                <p:oleObj name="公式" r:id="rId5" imgW="1143000" imgH="241300" progId="Equation.3">
                  <p:embed/>
                  <p:pic>
                    <p:nvPicPr>
                      <p:cNvPr id="0" name=""/>
                      <p:cNvPicPr/>
                      <p:nvPr/>
                    </p:nvPicPr>
                    <p:blipFill>
                      <a:blip r:embed="rId6"/>
                      <a:stretch>
                        <a:fillRect/>
                      </a:stretch>
                    </p:blipFill>
                    <p:spPr>
                      <a:xfrm>
                        <a:off x="5215113" y="1733330"/>
                        <a:ext cx="3519663" cy="777176"/>
                      </a:xfrm>
                      <a:prstGeom prst="rect">
                        <a:avLst/>
                      </a:prstGeom>
                    </p:spPr>
                  </p:pic>
                </p:oleObj>
              </mc:Fallback>
            </mc:AlternateContent>
          </a:graphicData>
        </a:graphic>
      </p:graphicFrame>
      <p:sp>
        <p:nvSpPr>
          <p:cNvPr id="14" name="文本框 13"/>
          <p:cNvSpPr txBox="1"/>
          <p:nvPr/>
        </p:nvSpPr>
        <p:spPr>
          <a:xfrm>
            <a:off x="786308" y="2610573"/>
            <a:ext cx="4355815" cy="461665"/>
          </a:xfrm>
          <a:prstGeom prst="rect">
            <a:avLst/>
          </a:prstGeom>
          <a:noFill/>
        </p:spPr>
        <p:txBody>
          <a:bodyPr wrap="square" rtlCol="0">
            <a:spAutoFit/>
          </a:bodyPr>
          <a:lstStyle/>
          <a:p>
            <a:r>
              <a:rPr kumimoji="1" lang="zh-CN" altLang="en-US" sz="2400" dirty="0" smtClean="0">
                <a:latin typeface="楷体"/>
                <a:ea typeface="楷体"/>
                <a:cs typeface="楷体"/>
              </a:rPr>
              <a:t>向量化的图像语义特征表示为</a:t>
            </a:r>
            <a:r>
              <a:rPr kumimoji="1" lang="en-US" altLang="zh-CN" sz="2400" dirty="0" smtClean="0">
                <a:latin typeface="楷体"/>
                <a:ea typeface="楷体"/>
                <a:cs typeface="楷体"/>
              </a:rPr>
              <a:t>:</a:t>
            </a:r>
            <a:endParaRPr kumimoji="1" lang="zh-CN" altLang="en-US" sz="2400" dirty="0">
              <a:latin typeface="楷体"/>
              <a:ea typeface="楷体"/>
              <a:cs typeface="楷体"/>
            </a:endParaRPr>
          </a:p>
        </p:txBody>
      </p:sp>
      <p:graphicFrame>
        <p:nvGraphicFramePr>
          <p:cNvPr id="3" name="对象 2"/>
          <p:cNvGraphicFramePr>
            <a:graphicFrameLocks noChangeAspect="1"/>
          </p:cNvGraphicFramePr>
          <p:nvPr>
            <p:extLst>
              <p:ext uri="{D42A27DB-BD31-4B8C-83A1-F6EECF244321}">
                <p14:modId xmlns:p14="http://schemas.microsoft.com/office/powerpoint/2010/main" val="4255170111"/>
              </p:ext>
            </p:extLst>
          </p:nvPr>
        </p:nvGraphicFramePr>
        <p:xfrm>
          <a:off x="5200515" y="2481308"/>
          <a:ext cx="3534261" cy="699854"/>
        </p:xfrm>
        <a:graphic>
          <a:graphicData uri="http://schemas.openxmlformats.org/presentationml/2006/ole">
            <mc:AlternateContent xmlns:mc="http://schemas.openxmlformats.org/markup-compatibility/2006">
              <mc:Choice xmlns:v="urn:schemas-microsoft-com:vml" Requires="v">
                <p:oleObj spid="_x0000_s6200" name="公式" r:id="rId7" imgW="1282700" imgH="254000" progId="Equation.3">
                  <p:embed/>
                </p:oleObj>
              </mc:Choice>
              <mc:Fallback>
                <p:oleObj name="公式" r:id="rId7" imgW="1282700" imgH="254000" progId="Equation.3">
                  <p:embed/>
                  <p:pic>
                    <p:nvPicPr>
                      <p:cNvPr id="0" name=""/>
                      <p:cNvPicPr/>
                      <p:nvPr/>
                    </p:nvPicPr>
                    <p:blipFill>
                      <a:blip r:embed="rId8"/>
                      <a:stretch>
                        <a:fillRect/>
                      </a:stretch>
                    </p:blipFill>
                    <p:spPr>
                      <a:xfrm>
                        <a:off x="5200515" y="2481308"/>
                        <a:ext cx="3534261" cy="699854"/>
                      </a:xfrm>
                      <a:prstGeom prst="rect">
                        <a:avLst/>
                      </a:prstGeom>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2812527775"/>
              </p:ext>
            </p:extLst>
          </p:nvPr>
        </p:nvGraphicFramePr>
        <p:xfrm>
          <a:off x="3313810" y="3308350"/>
          <a:ext cx="5420966" cy="668820"/>
        </p:xfrm>
        <a:graphic>
          <a:graphicData uri="http://schemas.openxmlformats.org/presentationml/2006/ole">
            <mc:AlternateContent xmlns:mc="http://schemas.openxmlformats.org/markup-compatibility/2006">
              <mc:Choice xmlns:v="urn:schemas-microsoft-com:vml" Requires="v">
                <p:oleObj spid="_x0000_s6201" name="公式" r:id="rId9" imgW="1955800" imgH="241300" progId="Equation.3">
                  <p:embed/>
                </p:oleObj>
              </mc:Choice>
              <mc:Fallback>
                <p:oleObj name="公式" r:id="rId9" imgW="1955800" imgH="241300" progId="Equation.3">
                  <p:embed/>
                  <p:pic>
                    <p:nvPicPr>
                      <p:cNvPr id="0" name=""/>
                      <p:cNvPicPr/>
                      <p:nvPr/>
                    </p:nvPicPr>
                    <p:blipFill>
                      <a:blip r:embed="rId10"/>
                      <a:stretch>
                        <a:fillRect/>
                      </a:stretch>
                    </p:blipFill>
                    <p:spPr>
                      <a:xfrm>
                        <a:off x="3313810" y="3308350"/>
                        <a:ext cx="5420966" cy="668820"/>
                      </a:xfrm>
                      <a:prstGeom prst="rect">
                        <a:avLst/>
                      </a:prstGeom>
                    </p:spPr>
                  </p:pic>
                </p:oleObj>
              </mc:Fallback>
            </mc:AlternateContent>
          </a:graphicData>
        </a:graphic>
      </p:graphicFrame>
      <p:sp>
        <p:nvSpPr>
          <p:cNvPr id="18" name="文本框 17"/>
          <p:cNvSpPr txBox="1"/>
          <p:nvPr/>
        </p:nvSpPr>
        <p:spPr>
          <a:xfrm>
            <a:off x="821925" y="3398713"/>
            <a:ext cx="2375102" cy="461665"/>
          </a:xfrm>
          <a:prstGeom prst="rect">
            <a:avLst/>
          </a:prstGeom>
          <a:noFill/>
        </p:spPr>
        <p:txBody>
          <a:bodyPr wrap="square" rtlCol="0">
            <a:spAutoFit/>
          </a:bodyPr>
          <a:lstStyle/>
          <a:p>
            <a:r>
              <a:rPr kumimoji="1" lang="zh-CN" altLang="en-US" sz="2400" dirty="0" smtClean="0">
                <a:latin typeface="楷体"/>
                <a:ea typeface="楷体"/>
                <a:cs typeface="楷体"/>
              </a:rPr>
              <a:t>新的向量表达</a:t>
            </a:r>
            <a:r>
              <a:rPr kumimoji="1" lang="en-US" altLang="zh-CN" sz="2400" dirty="0" smtClean="0">
                <a:latin typeface="楷体"/>
                <a:ea typeface="楷体"/>
                <a:cs typeface="楷体"/>
              </a:rPr>
              <a:t>:</a:t>
            </a:r>
            <a:endParaRPr kumimoji="1" lang="zh-CN" altLang="en-US" sz="2400" dirty="0">
              <a:latin typeface="楷体"/>
              <a:ea typeface="楷体"/>
              <a:cs typeface="楷体"/>
            </a:endParaRPr>
          </a:p>
        </p:txBody>
      </p:sp>
      <p:sp>
        <p:nvSpPr>
          <p:cNvPr id="19" name="文本框 18"/>
          <p:cNvSpPr txBox="1"/>
          <p:nvPr/>
        </p:nvSpPr>
        <p:spPr>
          <a:xfrm>
            <a:off x="792555" y="4081174"/>
            <a:ext cx="2116752" cy="461665"/>
          </a:xfrm>
          <a:prstGeom prst="rect">
            <a:avLst/>
          </a:prstGeom>
          <a:noFill/>
        </p:spPr>
        <p:txBody>
          <a:bodyPr wrap="square" rtlCol="0">
            <a:spAutoFit/>
          </a:bodyPr>
          <a:lstStyle/>
          <a:p>
            <a:r>
              <a:rPr kumimoji="1" lang="zh-CN" altLang="en-US" sz="2400" dirty="0" smtClean="0">
                <a:latin typeface="楷体"/>
                <a:ea typeface="楷体"/>
                <a:cs typeface="楷体"/>
              </a:rPr>
              <a:t>目标：同时使</a:t>
            </a:r>
            <a:endParaRPr kumimoji="1" lang="zh-CN" altLang="en-US" sz="2400" dirty="0">
              <a:latin typeface="楷体"/>
              <a:ea typeface="楷体"/>
              <a:cs typeface="楷体"/>
            </a:endParaRPr>
          </a:p>
        </p:txBody>
      </p:sp>
      <p:graphicFrame>
        <p:nvGraphicFramePr>
          <p:cNvPr id="6" name="对象 5"/>
          <p:cNvGraphicFramePr>
            <a:graphicFrameLocks noChangeAspect="1"/>
          </p:cNvGraphicFramePr>
          <p:nvPr>
            <p:extLst>
              <p:ext uri="{D42A27DB-BD31-4B8C-83A1-F6EECF244321}">
                <p14:modId xmlns:p14="http://schemas.microsoft.com/office/powerpoint/2010/main" val="2395149201"/>
              </p:ext>
            </p:extLst>
          </p:nvPr>
        </p:nvGraphicFramePr>
        <p:xfrm>
          <a:off x="2821710" y="4081174"/>
          <a:ext cx="5163224" cy="532978"/>
        </p:xfrm>
        <a:graphic>
          <a:graphicData uri="http://schemas.openxmlformats.org/presentationml/2006/ole">
            <mc:AlternateContent xmlns:mc="http://schemas.openxmlformats.org/markup-compatibility/2006">
              <mc:Choice xmlns:v="urn:schemas-microsoft-com:vml" Requires="v">
                <p:oleObj spid="_x0000_s6202" name="公式" r:id="rId11" imgW="1968500" imgH="203200" progId="Equation.3">
                  <p:embed/>
                </p:oleObj>
              </mc:Choice>
              <mc:Fallback>
                <p:oleObj name="公式" r:id="rId11" imgW="1968500" imgH="203200" progId="Equation.3">
                  <p:embed/>
                  <p:pic>
                    <p:nvPicPr>
                      <p:cNvPr id="0" name=""/>
                      <p:cNvPicPr/>
                      <p:nvPr/>
                    </p:nvPicPr>
                    <p:blipFill>
                      <a:blip r:embed="rId12"/>
                      <a:stretch>
                        <a:fillRect/>
                      </a:stretch>
                    </p:blipFill>
                    <p:spPr>
                      <a:xfrm>
                        <a:off x="2821710" y="4081174"/>
                        <a:ext cx="5163224" cy="532978"/>
                      </a:xfrm>
                      <a:prstGeom prst="rect">
                        <a:avLst/>
                      </a:prstGeom>
                    </p:spPr>
                  </p:pic>
                </p:oleObj>
              </mc:Fallback>
            </mc:AlternateContent>
          </a:graphicData>
        </a:graphic>
      </p:graphicFrame>
      <p:sp>
        <p:nvSpPr>
          <p:cNvPr id="22" name="文本框 21"/>
          <p:cNvSpPr txBox="1"/>
          <p:nvPr/>
        </p:nvSpPr>
        <p:spPr>
          <a:xfrm>
            <a:off x="7942703" y="4094091"/>
            <a:ext cx="1098631" cy="461665"/>
          </a:xfrm>
          <a:prstGeom prst="rect">
            <a:avLst/>
          </a:prstGeom>
          <a:noFill/>
        </p:spPr>
        <p:txBody>
          <a:bodyPr wrap="square" rtlCol="0">
            <a:spAutoFit/>
          </a:bodyPr>
          <a:lstStyle/>
          <a:p>
            <a:r>
              <a:rPr kumimoji="1" lang="zh-CN" altLang="en-US" sz="2400" dirty="0" smtClean="0">
                <a:latin typeface="楷体"/>
                <a:ea typeface="楷体"/>
                <a:cs typeface="楷体"/>
              </a:rPr>
              <a:t>最大化</a:t>
            </a:r>
            <a:endParaRPr kumimoji="1" lang="zh-CN" altLang="en-US" sz="2400" dirty="0">
              <a:latin typeface="楷体"/>
              <a:ea typeface="楷体"/>
              <a:cs typeface="楷体"/>
            </a:endParaRPr>
          </a:p>
        </p:txBody>
      </p:sp>
      <p:sp>
        <p:nvSpPr>
          <p:cNvPr id="23" name="文本框 22"/>
          <p:cNvSpPr txBox="1"/>
          <p:nvPr/>
        </p:nvSpPr>
        <p:spPr>
          <a:xfrm>
            <a:off x="828170" y="4802946"/>
            <a:ext cx="7464409" cy="830997"/>
          </a:xfrm>
          <a:prstGeom prst="rect">
            <a:avLst/>
          </a:prstGeom>
          <a:noFill/>
        </p:spPr>
        <p:txBody>
          <a:bodyPr wrap="square" rtlCol="0">
            <a:spAutoFit/>
          </a:bodyPr>
          <a:lstStyle/>
          <a:p>
            <a:r>
              <a:rPr kumimoji="1" lang="zh-CN" altLang="en-US" sz="2400" dirty="0" smtClean="0">
                <a:latin typeface="楷体"/>
                <a:ea typeface="楷体"/>
                <a:cs typeface="楷体"/>
              </a:rPr>
              <a:t>解决方法：</a:t>
            </a:r>
            <a:r>
              <a:rPr kumimoji="1" lang="zh-CN" altLang="en-US" sz="2400" dirty="0">
                <a:latin typeface="楷体"/>
                <a:ea typeface="楷体"/>
                <a:cs typeface="楷体"/>
              </a:rPr>
              <a:t>与</a:t>
            </a:r>
            <a:r>
              <a:rPr kumimoji="1" lang="en-US" altLang="zh-CN" sz="2400" dirty="0">
                <a:latin typeface="楷体"/>
                <a:ea typeface="楷体"/>
                <a:cs typeface="楷体"/>
              </a:rPr>
              <a:t>CCA</a:t>
            </a:r>
            <a:r>
              <a:rPr kumimoji="1" lang="zh-CN" altLang="en-US" sz="2400" dirty="0">
                <a:latin typeface="楷体"/>
                <a:ea typeface="楷体"/>
                <a:cs typeface="楷体"/>
              </a:rPr>
              <a:t>(</a:t>
            </a:r>
            <a:r>
              <a:rPr kumimoji="1" lang="en-US" altLang="zh-CN" sz="2400" dirty="0">
                <a:latin typeface="楷体"/>
                <a:ea typeface="楷体"/>
                <a:cs typeface="楷体"/>
              </a:rPr>
              <a:t>2</a:t>
            </a:r>
            <a:r>
              <a:rPr kumimoji="1" lang="zh-CN" altLang="en-US" sz="2400" dirty="0">
                <a:latin typeface="楷体"/>
                <a:ea typeface="楷体"/>
                <a:cs typeface="楷体"/>
              </a:rPr>
              <a:t>维</a:t>
            </a:r>
            <a:r>
              <a:rPr kumimoji="1" lang="en-US" altLang="zh-CN" sz="2400" dirty="0">
                <a:latin typeface="楷体"/>
                <a:ea typeface="楷体"/>
                <a:cs typeface="楷体"/>
              </a:rPr>
              <a:t>)</a:t>
            </a:r>
            <a:r>
              <a:rPr kumimoji="1" lang="zh-CN" altLang="en-US" sz="2400" dirty="0">
                <a:latin typeface="楷体"/>
                <a:ea typeface="楷体"/>
                <a:cs typeface="楷体"/>
              </a:rPr>
              <a:t>类似</a:t>
            </a:r>
            <a:endParaRPr kumimoji="1" lang="en-US" altLang="zh-CN" sz="2400" dirty="0" smtClean="0">
              <a:latin typeface="楷体"/>
              <a:ea typeface="楷体"/>
              <a:cs typeface="楷体"/>
            </a:endParaRPr>
          </a:p>
          <a:p>
            <a:r>
              <a:rPr kumimoji="1" lang="zh-CN" altLang="en-US" sz="2400" dirty="0" smtClean="0">
                <a:latin typeface="楷体"/>
                <a:ea typeface="楷体"/>
                <a:cs typeface="楷体"/>
              </a:rPr>
              <a:t>优化项</a:t>
            </a:r>
            <a:r>
              <a:rPr kumimoji="1" lang="zh-CN" altLang="en-US" sz="2400" dirty="0">
                <a:latin typeface="楷体"/>
                <a:ea typeface="楷体"/>
                <a:cs typeface="楷体"/>
              </a:rPr>
              <a:t>从一个</a:t>
            </a:r>
            <a:r>
              <a:rPr kumimoji="1" lang="zh-CN" altLang="en-US" sz="2400" dirty="0" smtClean="0">
                <a:latin typeface="楷体"/>
                <a:ea typeface="楷体"/>
                <a:cs typeface="楷体"/>
              </a:rPr>
              <a:t>变为三个，约束条件</a:t>
            </a:r>
            <a:r>
              <a:rPr kumimoji="1" lang="zh-CN" altLang="en-US" sz="2400" dirty="0">
                <a:latin typeface="楷体"/>
                <a:ea typeface="楷体"/>
                <a:cs typeface="楷体"/>
              </a:rPr>
              <a:t>从两个</a:t>
            </a:r>
            <a:r>
              <a:rPr kumimoji="1" lang="zh-CN" altLang="en-US" sz="2400" dirty="0" smtClean="0">
                <a:latin typeface="楷体"/>
                <a:ea typeface="楷体"/>
                <a:cs typeface="楷体"/>
              </a:rPr>
              <a:t>变为六个</a:t>
            </a:r>
            <a:endParaRPr kumimoji="1" lang="zh-CN" altLang="en-US" sz="2400" dirty="0">
              <a:latin typeface="楷体"/>
              <a:ea typeface="楷体"/>
              <a:cs typeface="楷体"/>
            </a:endParaRPr>
          </a:p>
        </p:txBody>
      </p:sp>
    </p:spTree>
    <p:extLst>
      <p:ext uri="{BB962C8B-B14F-4D97-AF65-F5344CB8AC3E}">
        <p14:creationId xmlns:p14="http://schemas.microsoft.com/office/powerpoint/2010/main" val="41395476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04864" y="0"/>
            <a:ext cx="8183303" cy="1083149"/>
          </a:xfrm>
        </p:spPr>
        <p:txBody>
          <a:bodyPr>
            <a:normAutofit/>
          </a:bodyPr>
          <a:lstStyle/>
          <a:p>
            <a:r>
              <a:rPr kumimoji="1" lang="zh-CN" altLang="en-US" dirty="0" smtClean="0"/>
              <a:t>核函数</a:t>
            </a:r>
            <a:r>
              <a:rPr kumimoji="1" lang="en-US" altLang="zh-CN" dirty="0" smtClean="0"/>
              <a:t>CCA</a:t>
            </a:r>
            <a:r>
              <a:rPr kumimoji="1" lang="zh-CN" altLang="en-US" dirty="0" smtClean="0"/>
              <a:t>(</a:t>
            </a:r>
            <a:r>
              <a:rPr kumimoji="1" lang="en-US" altLang="zh-CN" dirty="0" smtClean="0"/>
              <a:t>KCCA)</a:t>
            </a:r>
            <a:r>
              <a:rPr kumimoji="1" lang="zh-CN" altLang="en-US" dirty="0" smtClean="0"/>
              <a:t>方法</a:t>
            </a:r>
            <a:r>
              <a:rPr kumimoji="1" lang="en-US" altLang="zh-CN" dirty="0" smtClean="0"/>
              <a:t>(1/2)</a:t>
            </a:r>
            <a:endParaRPr kumimoji="1" lang="zh-CN" altLang="en-US" dirty="0"/>
          </a:p>
        </p:txBody>
      </p:sp>
      <p:sp>
        <p:nvSpPr>
          <p:cNvPr id="4" name="文本框 3"/>
          <p:cNvSpPr txBox="1"/>
          <p:nvPr/>
        </p:nvSpPr>
        <p:spPr>
          <a:xfrm>
            <a:off x="794739" y="1141545"/>
            <a:ext cx="7614624" cy="1569660"/>
          </a:xfrm>
          <a:prstGeom prst="rect">
            <a:avLst/>
          </a:prstGeom>
          <a:noFill/>
        </p:spPr>
        <p:txBody>
          <a:bodyPr wrap="square" rtlCol="0">
            <a:spAutoFit/>
          </a:bodyPr>
          <a:lstStyle/>
          <a:p>
            <a:r>
              <a:rPr kumimoji="1" lang="zh-CN" altLang="en-US" sz="2400" dirty="0" smtClean="0">
                <a:latin typeface="楷体"/>
                <a:ea typeface="楷体"/>
                <a:cs typeface="楷体"/>
              </a:rPr>
              <a:t>由于视觉特征和文本特征的差异较大，用相关系数最大化方法得到的线性组合                 不能很好地表示图像特征，因此采用带核函数典型关联分析更为合适。</a:t>
            </a:r>
            <a:endParaRPr kumimoji="1" lang="zh-CN" altLang="en-US" sz="2400" dirty="0">
              <a:latin typeface="楷体"/>
              <a:ea typeface="楷体"/>
              <a:cs typeface="楷体"/>
            </a:endParaRPr>
          </a:p>
        </p:txBody>
      </p:sp>
      <p:graphicFrame>
        <p:nvGraphicFramePr>
          <p:cNvPr id="6" name="对象 5"/>
          <p:cNvGraphicFramePr>
            <a:graphicFrameLocks noChangeAspect="1"/>
          </p:cNvGraphicFramePr>
          <p:nvPr>
            <p:extLst>
              <p:ext uri="{D42A27DB-BD31-4B8C-83A1-F6EECF244321}">
                <p14:modId xmlns:p14="http://schemas.microsoft.com/office/powerpoint/2010/main" val="1724379630"/>
              </p:ext>
            </p:extLst>
          </p:nvPr>
        </p:nvGraphicFramePr>
        <p:xfrm>
          <a:off x="3932548" y="1499685"/>
          <a:ext cx="2563383" cy="472857"/>
        </p:xfrm>
        <a:graphic>
          <a:graphicData uri="http://schemas.openxmlformats.org/presentationml/2006/ole">
            <mc:AlternateContent xmlns:mc="http://schemas.openxmlformats.org/markup-compatibility/2006">
              <mc:Choice xmlns:v="urn:schemas-microsoft-com:vml" Requires="v">
                <p:oleObj spid="_x0000_s7189" name="公式" r:id="rId3" imgW="1308100" imgH="241300" progId="Equation.3">
                  <p:embed/>
                </p:oleObj>
              </mc:Choice>
              <mc:Fallback>
                <p:oleObj name="公式" r:id="rId3" imgW="1308100" imgH="241300" progId="Equation.3">
                  <p:embed/>
                  <p:pic>
                    <p:nvPicPr>
                      <p:cNvPr id="0" name=""/>
                      <p:cNvPicPr/>
                      <p:nvPr/>
                    </p:nvPicPr>
                    <p:blipFill>
                      <a:blip r:embed="rId4"/>
                      <a:stretch>
                        <a:fillRect/>
                      </a:stretch>
                    </p:blipFill>
                    <p:spPr>
                      <a:xfrm>
                        <a:off x="3932548" y="1499685"/>
                        <a:ext cx="2563383" cy="472857"/>
                      </a:xfrm>
                      <a:prstGeom prst="rect">
                        <a:avLst/>
                      </a:prstGeom>
                    </p:spPr>
                  </p:pic>
                </p:oleObj>
              </mc:Fallback>
            </mc:AlternateContent>
          </a:graphicData>
        </a:graphic>
      </p:graphicFrame>
      <p:sp>
        <p:nvSpPr>
          <p:cNvPr id="8" name="文本框 7"/>
          <p:cNvSpPr txBox="1"/>
          <p:nvPr/>
        </p:nvSpPr>
        <p:spPr>
          <a:xfrm>
            <a:off x="757365" y="2826872"/>
            <a:ext cx="4775388" cy="461665"/>
          </a:xfrm>
          <a:prstGeom prst="rect">
            <a:avLst/>
          </a:prstGeom>
          <a:noFill/>
        </p:spPr>
        <p:txBody>
          <a:bodyPr wrap="square" rtlCol="0">
            <a:spAutoFit/>
          </a:bodyPr>
          <a:lstStyle/>
          <a:p>
            <a:r>
              <a:rPr kumimoji="1" lang="zh-CN" altLang="en-US" sz="2400" dirty="0" smtClean="0">
                <a:latin typeface="楷体"/>
                <a:ea typeface="楷体"/>
                <a:cs typeface="楷体"/>
              </a:rPr>
              <a:t>设每一个训练的三视角特征分别为</a:t>
            </a:r>
            <a:endParaRPr kumimoji="1" lang="zh-CN" altLang="en-US" sz="2400" dirty="0">
              <a:latin typeface="楷体"/>
              <a:ea typeface="楷体"/>
              <a:cs typeface="楷体"/>
            </a:endParaRPr>
          </a:p>
        </p:txBody>
      </p:sp>
      <p:graphicFrame>
        <p:nvGraphicFramePr>
          <p:cNvPr id="9" name="对象 8"/>
          <p:cNvGraphicFramePr>
            <a:graphicFrameLocks noChangeAspect="1"/>
          </p:cNvGraphicFramePr>
          <p:nvPr>
            <p:extLst>
              <p:ext uri="{D42A27DB-BD31-4B8C-83A1-F6EECF244321}">
                <p14:modId xmlns:p14="http://schemas.microsoft.com/office/powerpoint/2010/main" val="3104428851"/>
              </p:ext>
            </p:extLst>
          </p:nvPr>
        </p:nvGraphicFramePr>
        <p:xfrm>
          <a:off x="5751729" y="2724543"/>
          <a:ext cx="1474428" cy="611348"/>
        </p:xfrm>
        <a:graphic>
          <a:graphicData uri="http://schemas.openxmlformats.org/presentationml/2006/ole">
            <mc:AlternateContent xmlns:mc="http://schemas.openxmlformats.org/markup-compatibility/2006">
              <mc:Choice xmlns:v="urn:schemas-microsoft-com:vml" Requires="v">
                <p:oleObj spid="_x0000_s7190" name="公式" r:id="rId5" imgW="520700" imgH="215900" progId="Equation.3">
                  <p:embed/>
                </p:oleObj>
              </mc:Choice>
              <mc:Fallback>
                <p:oleObj name="公式" r:id="rId5" imgW="520700" imgH="215900" progId="Equation.3">
                  <p:embed/>
                  <p:pic>
                    <p:nvPicPr>
                      <p:cNvPr id="0" name=""/>
                      <p:cNvPicPr/>
                      <p:nvPr/>
                    </p:nvPicPr>
                    <p:blipFill>
                      <a:blip r:embed="rId6"/>
                      <a:stretch>
                        <a:fillRect/>
                      </a:stretch>
                    </p:blipFill>
                    <p:spPr>
                      <a:xfrm>
                        <a:off x="5751729" y="2724543"/>
                        <a:ext cx="1474428" cy="611348"/>
                      </a:xfrm>
                      <a:prstGeom prst="rect">
                        <a:avLst/>
                      </a:prstGeom>
                    </p:spPr>
                  </p:pic>
                </p:oleObj>
              </mc:Fallback>
            </mc:AlternateContent>
          </a:graphicData>
        </a:graphic>
      </p:graphicFrame>
      <p:sp>
        <p:nvSpPr>
          <p:cNvPr id="10" name="文本框 9"/>
          <p:cNvSpPr txBox="1"/>
          <p:nvPr/>
        </p:nvSpPr>
        <p:spPr>
          <a:xfrm>
            <a:off x="786567" y="3407388"/>
            <a:ext cx="4775388" cy="461665"/>
          </a:xfrm>
          <a:prstGeom prst="rect">
            <a:avLst/>
          </a:prstGeom>
          <a:noFill/>
        </p:spPr>
        <p:txBody>
          <a:bodyPr wrap="square" rtlCol="0">
            <a:spAutoFit/>
          </a:bodyPr>
          <a:lstStyle/>
          <a:p>
            <a:r>
              <a:rPr kumimoji="1" lang="zh-CN" altLang="en-US" sz="2400" dirty="0" smtClean="0">
                <a:latin typeface="楷体"/>
                <a:ea typeface="楷体"/>
                <a:cs typeface="楷体"/>
              </a:rPr>
              <a:t>则经过核变换后的特征分别为</a:t>
            </a:r>
            <a:endParaRPr kumimoji="1" lang="zh-CN" altLang="en-US" sz="2400" dirty="0">
              <a:latin typeface="楷体"/>
              <a:ea typeface="楷体"/>
              <a:cs typeface="楷体"/>
            </a:endParaRPr>
          </a:p>
        </p:txBody>
      </p:sp>
      <p:graphicFrame>
        <p:nvGraphicFramePr>
          <p:cNvPr id="12" name="对象 11"/>
          <p:cNvGraphicFramePr>
            <a:graphicFrameLocks noChangeAspect="1"/>
          </p:cNvGraphicFramePr>
          <p:nvPr>
            <p:extLst>
              <p:ext uri="{D42A27DB-BD31-4B8C-83A1-F6EECF244321}">
                <p14:modId xmlns:p14="http://schemas.microsoft.com/office/powerpoint/2010/main" val="3676380129"/>
              </p:ext>
            </p:extLst>
          </p:nvPr>
        </p:nvGraphicFramePr>
        <p:xfrm>
          <a:off x="5158794" y="3394297"/>
          <a:ext cx="2848536" cy="474756"/>
        </p:xfrm>
        <a:graphic>
          <a:graphicData uri="http://schemas.openxmlformats.org/presentationml/2006/ole">
            <mc:AlternateContent xmlns:mc="http://schemas.openxmlformats.org/markup-compatibility/2006">
              <mc:Choice xmlns:v="urn:schemas-microsoft-com:vml" Requires="v">
                <p:oleObj spid="_x0000_s7191" name="公式" r:id="rId7" imgW="1295400" imgH="215900" progId="Equation.3">
                  <p:embed/>
                </p:oleObj>
              </mc:Choice>
              <mc:Fallback>
                <p:oleObj name="公式" r:id="rId7" imgW="1295400" imgH="215900" progId="Equation.3">
                  <p:embed/>
                  <p:pic>
                    <p:nvPicPr>
                      <p:cNvPr id="0" name=""/>
                      <p:cNvPicPr/>
                      <p:nvPr/>
                    </p:nvPicPr>
                    <p:blipFill>
                      <a:blip r:embed="rId8"/>
                      <a:stretch>
                        <a:fillRect/>
                      </a:stretch>
                    </p:blipFill>
                    <p:spPr>
                      <a:xfrm>
                        <a:off x="5158794" y="3394297"/>
                        <a:ext cx="2848536" cy="474756"/>
                      </a:xfrm>
                      <a:prstGeom prst="rect">
                        <a:avLst/>
                      </a:prstGeom>
                    </p:spPr>
                  </p:pic>
                </p:oleObj>
              </mc:Fallback>
            </mc:AlternateContent>
          </a:graphicData>
        </a:graphic>
      </p:graphicFrame>
      <p:sp>
        <p:nvSpPr>
          <p:cNvPr id="13" name="文本框 12"/>
          <p:cNvSpPr txBox="1"/>
          <p:nvPr/>
        </p:nvSpPr>
        <p:spPr>
          <a:xfrm>
            <a:off x="757365" y="4012368"/>
            <a:ext cx="7571834" cy="461665"/>
          </a:xfrm>
          <a:prstGeom prst="rect">
            <a:avLst/>
          </a:prstGeom>
          <a:noFill/>
        </p:spPr>
        <p:txBody>
          <a:bodyPr wrap="square" rtlCol="0">
            <a:spAutoFit/>
          </a:bodyPr>
          <a:lstStyle/>
          <a:p>
            <a:r>
              <a:rPr kumimoji="1" lang="zh-CN" altLang="en-US" sz="2400" dirty="0" smtClean="0">
                <a:latin typeface="楷体"/>
                <a:ea typeface="楷体"/>
                <a:cs typeface="楷体"/>
              </a:rPr>
              <a:t>对应新的特征，</a:t>
            </a:r>
            <a:r>
              <a:rPr kumimoji="1" lang="en-US" altLang="zh-CN" sz="2400" dirty="0" smtClean="0">
                <a:latin typeface="楷体"/>
                <a:ea typeface="楷体"/>
                <a:cs typeface="楷体"/>
              </a:rPr>
              <a:t>KCCA</a:t>
            </a:r>
            <a:r>
              <a:rPr kumimoji="1" lang="zh-CN" altLang="en-US" sz="2400" dirty="0" smtClean="0">
                <a:latin typeface="楷体"/>
                <a:ea typeface="楷体"/>
                <a:cs typeface="楷体"/>
              </a:rPr>
              <a:t>需要求得三个视角各自的投影矩阵</a:t>
            </a:r>
            <a:endParaRPr kumimoji="1" lang="zh-CN" altLang="en-US" sz="2400" dirty="0">
              <a:latin typeface="楷体"/>
              <a:ea typeface="楷体"/>
              <a:cs typeface="楷体"/>
            </a:endParaRPr>
          </a:p>
        </p:txBody>
      </p:sp>
      <p:graphicFrame>
        <p:nvGraphicFramePr>
          <p:cNvPr id="14" name="对象 13"/>
          <p:cNvGraphicFramePr>
            <a:graphicFrameLocks noChangeAspect="1"/>
          </p:cNvGraphicFramePr>
          <p:nvPr>
            <p:extLst>
              <p:ext uri="{D42A27DB-BD31-4B8C-83A1-F6EECF244321}">
                <p14:modId xmlns:p14="http://schemas.microsoft.com/office/powerpoint/2010/main" val="939418087"/>
              </p:ext>
            </p:extLst>
          </p:nvPr>
        </p:nvGraphicFramePr>
        <p:xfrm>
          <a:off x="809338" y="4609130"/>
          <a:ext cx="1438798" cy="499175"/>
        </p:xfrm>
        <a:graphic>
          <a:graphicData uri="http://schemas.openxmlformats.org/presentationml/2006/ole">
            <mc:AlternateContent xmlns:mc="http://schemas.openxmlformats.org/markup-compatibility/2006">
              <mc:Choice xmlns:v="urn:schemas-microsoft-com:vml" Requires="v">
                <p:oleObj spid="_x0000_s7192" name="公式" r:id="rId9" imgW="622300" imgH="215900" progId="Equation.3">
                  <p:embed/>
                </p:oleObj>
              </mc:Choice>
              <mc:Fallback>
                <p:oleObj name="公式" r:id="rId9" imgW="622300" imgH="215900" progId="Equation.3">
                  <p:embed/>
                  <p:pic>
                    <p:nvPicPr>
                      <p:cNvPr id="0" name=""/>
                      <p:cNvPicPr/>
                      <p:nvPr/>
                    </p:nvPicPr>
                    <p:blipFill>
                      <a:blip r:embed="rId10"/>
                      <a:stretch>
                        <a:fillRect/>
                      </a:stretch>
                    </p:blipFill>
                    <p:spPr>
                      <a:xfrm>
                        <a:off x="809338" y="4609130"/>
                        <a:ext cx="1438798" cy="499175"/>
                      </a:xfrm>
                      <a:prstGeom prst="rect">
                        <a:avLst/>
                      </a:prstGeom>
                    </p:spPr>
                  </p:pic>
                </p:oleObj>
              </mc:Fallback>
            </mc:AlternateContent>
          </a:graphicData>
        </a:graphic>
      </p:graphicFrame>
      <p:sp>
        <p:nvSpPr>
          <p:cNvPr id="15" name="文本框 14"/>
          <p:cNvSpPr txBox="1"/>
          <p:nvPr/>
        </p:nvSpPr>
        <p:spPr>
          <a:xfrm>
            <a:off x="2423312" y="4602843"/>
            <a:ext cx="6073639" cy="461665"/>
          </a:xfrm>
          <a:prstGeom prst="rect">
            <a:avLst/>
          </a:prstGeom>
          <a:noFill/>
        </p:spPr>
        <p:txBody>
          <a:bodyPr wrap="square" rtlCol="0">
            <a:spAutoFit/>
          </a:bodyPr>
          <a:lstStyle/>
          <a:p>
            <a:r>
              <a:rPr kumimoji="1" lang="zh-CN" altLang="en-US" sz="2400" dirty="0" smtClean="0">
                <a:latin typeface="楷体"/>
                <a:ea typeface="楷体"/>
                <a:cs typeface="楷体"/>
              </a:rPr>
              <a:t>，使在投影平面</a:t>
            </a:r>
            <a:r>
              <a:rPr kumimoji="1" lang="en-US" altLang="zh-CN" sz="2400" dirty="0" smtClean="0">
                <a:latin typeface="楷体"/>
                <a:ea typeface="楷体"/>
                <a:cs typeface="楷体"/>
              </a:rPr>
              <a:t>(</a:t>
            </a:r>
            <a:r>
              <a:rPr kumimoji="1" lang="zh-CN" altLang="en-US" sz="2400" dirty="0" smtClean="0">
                <a:latin typeface="楷体"/>
                <a:ea typeface="楷体"/>
                <a:cs typeface="楷体"/>
              </a:rPr>
              <a:t>即图像表征平面</a:t>
            </a:r>
            <a:r>
              <a:rPr kumimoji="1" lang="en-US" altLang="zh-CN" sz="2400" dirty="0" smtClean="0">
                <a:latin typeface="楷体"/>
                <a:ea typeface="楷体"/>
                <a:cs typeface="楷体"/>
              </a:rPr>
              <a:t>)</a:t>
            </a:r>
            <a:r>
              <a:rPr kumimoji="1" lang="zh-CN" altLang="en-US" sz="2400" dirty="0" smtClean="0">
                <a:latin typeface="楷体"/>
                <a:ea typeface="楷体"/>
                <a:cs typeface="楷体"/>
              </a:rPr>
              <a:t>内同一图像</a:t>
            </a:r>
            <a:endParaRPr kumimoji="1" lang="zh-CN" altLang="en-US" sz="2400" dirty="0">
              <a:latin typeface="楷体"/>
              <a:ea typeface="楷体"/>
              <a:cs typeface="楷体"/>
            </a:endParaRPr>
          </a:p>
        </p:txBody>
      </p:sp>
      <p:sp>
        <p:nvSpPr>
          <p:cNvPr id="16" name="文本框 15"/>
          <p:cNvSpPr txBox="1"/>
          <p:nvPr/>
        </p:nvSpPr>
        <p:spPr>
          <a:xfrm>
            <a:off x="750946" y="5192680"/>
            <a:ext cx="6716014" cy="461665"/>
          </a:xfrm>
          <a:prstGeom prst="rect">
            <a:avLst/>
          </a:prstGeom>
          <a:noFill/>
        </p:spPr>
        <p:txBody>
          <a:bodyPr wrap="square" rtlCol="0">
            <a:spAutoFit/>
          </a:bodyPr>
          <a:lstStyle/>
          <a:p>
            <a:r>
              <a:rPr kumimoji="1" lang="zh-CN" altLang="en-US" sz="2400" dirty="0" smtClean="0">
                <a:latin typeface="楷体"/>
                <a:ea typeface="楷体"/>
                <a:cs typeface="楷体"/>
              </a:rPr>
              <a:t>的三种表达方式之间关联最大</a:t>
            </a:r>
            <a:r>
              <a:rPr kumimoji="1" lang="en-US" altLang="zh-CN" sz="2400" dirty="0" smtClean="0">
                <a:latin typeface="楷体"/>
                <a:ea typeface="楷体"/>
                <a:cs typeface="楷体"/>
              </a:rPr>
              <a:t>(</a:t>
            </a:r>
            <a:r>
              <a:rPr kumimoji="1" lang="zh-CN" altLang="en-US" sz="2400" dirty="0" smtClean="0">
                <a:latin typeface="楷体"/>
                <a:ea typeface="楷体"/>
                <a:cs typeface="楷体"/>
              </a:rPr>
              <a:t>差异最小</a:t>
            </a:r>
            <a:r>
              <a:rPr kumimoji="1" lang="en-US" altLang="zh-CN" sz="2400" dirty="0" smtClean="0">
                <a:latin typeface="楷体"/>
                <a:ea typeface="楷体"/>
                <a:cs typeface="楷体"/>
              </a:rPr>
              <a:t>)</a:t>
            </a:r>
            <a:r>
              <a:rPr kumimoji="1" lang="zh-CN" altLang="en-US" sz="2400" dirty="0" smtClean="0">
                <a:latin typeface="楷体"/>
                <a:ea typeface="楷体"/>
                <a:cs typeface="楷体"/>
              </a:rPr>
              <a:t>。</a:t>
            </a:r>
            <a:endParaRPr kumimoji="1" lang="zh-CN" altLang="en-US" sz="2400" dirty="0">
              <a:latin typeface="楷体"/>
              <a:ea typeface="楷体"/>
              <a:cs typeface="楷体"/>
            </a:endParaRPr>
          </a:p>
        </p:txBody>
      </p:sp>
    </p:spTree>
    <p:extLst>
      <p:ext uri="{BB962C8B-B14F-4D97-AF65-F5344CB8AC3E}">
        <p14:creationId xmlns:p14="http://schemas.microsoft.com/office/powerpoint/2010/main" val="5313565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04864" y="0"/>
            <a:ext cx="8183303" cy="1083149"/>
          </a:xfrm>
        </p:spPr>
        <p:txBody>
          <a:bodyPr>
            <a:normAutofit/>
          </a:bodyPr>
          <a:lstStyle/>
          <a:p>
            <a:r>
              <a:rPr kumimoji="1" lang="zh-CN" altLang="en-US" dirty="0" smtClean="0"/>
              <a:t>核函数</a:t>
            </a:r>
            <a:r>
              <a:rPr kumimoji="1" lang="en-US" altLang="zh-CN" dirty="0" smtClean="0"/>
              <a:t>CCA</a:t>
            </a:r>
            <a:r>
              <a:rPr kumimoji="1" lang="zh-CN" altLang="en-US" dirty="0" smtClean="0"/>
              <a:t>(</a:t>
            </a:r>
            <a:r>
              <a:rPr kumimoji="1" lang="en-US" altLang="zh-CN" dirty="0" smtClean="0"/>
              <a:t>KCCA)</a:t>
            </a:r>
            <a:r>
              <a:rPr kumimoji="1" lang="zh-CN" altLang="en-US" dirty="0" smtClean="0"/>
              <a:t>方法</a:t>
            </a:r>
            <a:r>
              <a:rPr kumimoji="1" lang="en-US" altLang="zh-CN" dirty="0" smtClean="0"/>
              <a:t>(2/2)</a:t>
            </a:r>
            <a:endParaRPr kumimoji="1" lang="zh-CN" altLang="en-US" dirty="0"/>
          </a:p>
        </p:txBody>
      </p:sp>
      <p:sp>
        <p:nvSpPr>
          <p:cNvPr id="4" name="文本框 3"/>
          <p:cNvSpPr txBox="1"/>
          <p:nvPr/>
        </p:nvSpPr>
        <p:spPr>
          <a:xfrm>
            <a:off x="339220" y="1372377"/>
            <a:ext cx="3059208" cy="461665"/>
          </a:xfrm>
          <a:prstGeom prst="rect">
            <a:avLst/>
          </a:prstGeom>
          <a:noFill/>
        </p:spPr>
        <p:txBody>
          <a:bodyPr wrap="square" rtlCol="0">
            <a:spAutoFit/>
          </a:bodyPr>
          <a:lstStyle/>
          <a:p>
            <a:r>
              <a:rPr kumimoji="1" lang="zh-CN" altLang="en-US" sz="2400" dirty="0" smtClean="0">
                <a:latin typeface="楷体"/>
                <a:ea typeface="楷体"/>
                <a:cs typeface="楷体"/>
              </a:rPr>
              <a:t>新的目标函数可写为：</a:t>
            </a:r>
            <a:endParaRPr kumimoji="1" lang="zh-CN" altLang="en-US" sz="2400" dirty="0">
              <a:latin typeface="楷体"/>
              <a:ea typeface="楷体"/>
              <a:cs typeface="楷体"/>
            </a:endParaRPr>
          </a:p>
        </p:txBody>
      </p:sp>
      <p:graphicFrame>
        <p:nvGraphicFramePr>
          <p:cNvPr id="3" name="对象 2"/>
          <p:cNvGraphicFramePr>
            <a:graphicFrameLocks noChangeAspect="1"/>
          </p:cNvGraphicFramePr>
          <p:nvPr>
            <p:extLst>
              <p:ext uri="{D42A27DB-BD31-4B8C-83A1-F6EECF244321}">
                <p14:modId xmlns:p14="http://schemas.microsoft.com/office/powerpoint/2010/main" val="485855627"/>
              </p:ext>
            </p:extLst>
          </p:nvPr>
        </p:nvGraphicFramePr>
        <p:xfrm>
          <a:off x="3736381" y="1146931"/>
          <a:ext cx="4409461" cy="1067258"/>
        </p:xfrm>
        <a:graphic>
          <a:graphicData uri="http://schemas.openxmlformats.org/presentationml/2006/ole">
            <mc:AlternateContent xmlns:mc="http://schemas.openxmlformats.org/markup-compatibility/2006">
              <mc:Choice xmlns:v="urn:schemas-microsoft-com:vml" Requires="v">
                <p:oleObj spid="_x0000_s8210" name="公式" r:id="rId3" imgW="1993900" imgH="482600" progId="Equation.3">
                  <p:embed/>
                </p:oleObj>
              </mc:Choice>
              <mc:Fallback>
                <p:oleObj name="公式" r:id="rId3" imgW="1993900" imgH="482600" progId="Equation.3">
                  <p:embed/>
                  <p:pic>
                    <p:nvPicPr>
                      <p:cNvPr id="0" name=""/>
                      <p:cNvPicPr/>
                      <p:nvPr/>
                    </p:nvPicPr>
                    <p:blipFill>
                      <a:blip r:embed="rId4"/>
                      <a:stretch>
                        <a:fillRect/>
                      </a:stretch>
                    </p:blipFill>
                    <p:spPr>
                      <a:xfrm>
                        <a:off x="3736381" y="1146931"/>
                        <a:ext cx="4409461" cy="1067258"/>
                      </a:xfrm>
                      <a:prstGeom prst="rect">
                        <a:avLst/>
                      </a:prstGeom>
                    </p:spPr>
                  </p:pic>
                </p:oleObj>
              </mc:Fallback>
            </mc:AlternateContent>
          </a:graphicData>
        </a:graphic>
      </p:graphicFrame>
      <p:sp>
        <p:nvSpPr>
          <p:cNvPr id="17" name="文本框 16"/>
          <p:cNvSpPr txBox="1"/>
          <p:nvPr/>
        </p:nvSpPr>
        <p:spPr>
          <a:xfrm>
            <a:off x="339220" y="2256180"/>
            <a:ext cx="1990561" cy="461665"/>
          </a:xfrm>
          <a:prstGeom prst="rect">
            <a:avLst/>
          </a:prstGeom>
          <a:noFill/>
        </p:spPr>
        <p:txBody>
          <a:bodyPr wrap="square" rtlCol="0">
            <a:spAutoFit/>
          </a:bodyPr>
          <a:lstStyle/>
          <a:p>
            <a:r>
              <a:rPr kumimoji="1" lang="zh-CN" altLang="en-US" sz="2400" dirty="0" smtClean="0">
                <a:latin typeface="楷体"/>
                <a:ea typeface="楷体"/>
                <a:cs typeface="楷体"/>
              </a:rPr>
              <a:t>约束条件为：</a:t>
            </a:r>
            <a:endParaRPr kumimoji="1" lang="zh-CN" altLang="en-US" sz="2400" dirty="0">
              <a:latin typeface="楷体"/>
              <a:ea typeface="楷体"/>
              <a:cs typeface="楷体"/>
            </a:endParaRPr>
          </a:p>
        </p:txBody>
      </p:sp>
      <p:graphicFrame>
        <p:nvGraphicFramePr>
          <p:cNvPr id="5" name="对象 4"/>
          <p:cNvGraphicFramePr>
            <a:graphicFrameLocks noChangeAspect="1"/>
          </p:cNvGraphicFramePr>
          <p:nvPr>
            <p:extLst>
              <p:ext uri="{D42A27DB-BD31-4B8C-83A1-F6EECF244321}">
                <p14:modId xmlns:p14="http://schemas.microsoft.com/office/powerpoint/2010/main" val="4159713265"/>
              </p:ext>
            </p:extLst>
          </p:nvPr>
        </p:nvGraphicFramePr>
        <p:xfrm>
          <a:off x="3736381" y="2256180"/>
          <a:ext cx="3959108" cy="654398"/>
        </p:xfrm>
        <a:graphic>
          <a:graphicData uri="http://schemas.openxmlformats.org/presentationml/2006/ole">
            <mc:AlternateContent xmlns:mc="http://schemas.openxmlformats.org/markup-compatibility/2006">
              <mc:Choice xmlns:v="urn:schemas-microsoft-com:vml" Requires="v">
                <p:oleObj spid="_x0000_s8211" name="公式" r:id="rId5" imgW="1536700" imgH="254000" progId="Equation.3">
                  <p:embed/>
                </p:oleObj>
              </mc:Choice>
              <mc:Fallback>
                <p:oleObj name="公式" r:id="rId5" imgW="1536700" imgH="254000" progId="Equation.3">
                  <p:embed/>
                  <p:pic>
                    <p:nvPicPr>
                      <p:cNvPr id="0" name=""/>
                      <p:cNvPicPr/>
                      <p:nvPr/>
                    </p:nvPicPr>
                    <p:blipFill>
                      <a:blip r:embed="rId6"/>
                      <a:stretch>
                        <a:fillRect/>
                      </a:stretch>
                    </p:blipFill>
                    <p:spPr>
                      <a:xfrm>
                        <a:off x="3736381" y="2256180"/>
                        <a:ext cx="3959108" cy="654398"/>
                      </a:xfrm>
                      <a:prstGeom prst="rect">
                        <a:avLst/>
                      </a:prstGeom>
                    </p:spPr>
                  </p:pic>
                </p:oleObj>
              </mc:Fallback>
            </mc:AlternateContent>
          </a:graphicData>
        </a:graphic>
      </p:graphicFrame>
      <p:graphicFrame>
        <p:nvGraphicFramePr>
          <p:cNvPr id="11" name="对象 10"/>
          <p:cNvGraphicFramePr>
            <a:graphicFrameLocks noChangeAspect="1"/>
          </p:cNvGraphicFramePr>
          <p:nvPr>
            <p:extLst>
              <p:ext uri="{D42A27DB-BD31-4B8C-83A1-F6EECF244321}">
                <p14:modId xmlns:p14="http://schemas.microsoft.com/office/powerpoint/2010/main" val="397511877"/>
              </p:ext>
            </p:extLst>
          </p:nvPr>
        </p:nvGraphicFramePr>
        <p:xfrm>
          <a:off x="4102119" y="2904029"/>
          <a:ext cx="4697167" cy="450028"/>
        </p:xfrm>
        <a:graphic>
          <a:graphicData uri="http://schemas.openxmlformats.org/presentationml/2006/ole">
            <mc:AlternateContent xmlns:mc="http://schemas.openxmlformats.org/markup-compatibility/2006">
              <mc:Choice xmlns:v="urn:schemas-microsoft-com:vml" Requires="v">
                <p:oleObj spid="_x0000_s8212" name="公式" r:id="rId7" imgW="2120900" imgH="203200" progId="Equation.3">
                  <p:embed/>
                </p:oleObj>
              </mc:Choice>
              <mc:Fallback>
                <p:oleObj name="公式" r:id="rId7" imgW="2120900" imgH="203200" progId="Equation.3">
                  <p:embed/>
                  <p:pic>
                    <p:nvPicPr>
                      <p:cNvPr id="0" name=""/>
                      <p:cNvPicPr/>
                      <p:nvPr/>
                    </p:nvPicPr>
                    <p:blipFill>
                      <a:blip r:embed="rId8"/>
                      <a:stretch>
                        <a:fillRect/>
                      </a:stretch>
                    </p:blipFill>
                    <p:spPr>
                      <a:xfrm>
                        <a:off x="4102119" y="2904029"/>
                        <a:ext cx="4697167" cy="450028"/>
                      </a:xfrm>
                      <a:prstGeom prst="rect">
                        <a:avLst/>
                      </a:prstGeom>
                    </p:spPr>
                  </p:pic>
                </p:oleObj>
              </mc:Fallback>
            </mc:AlternateContent>
          </a:graphicData>
        </a:graphic>
      </p:graphicFrame>
      <p:sp>
        <p:nvSpPr>
          <p:cNvPr id="18" name="文本框 17"/>
          <p:cNvSpPr txBox="1"/>
          <p:nvPr/>
        </p:nvSpPr>
        <p:spPr>
          <a:xfrm>
            <a:off x="339220" y="3397047"/>
            <a:ext cx="7654222" cy="461665"/>
          </a:xfrm>
          <a:prstGeom prst="rect">
            <a:avLst/>
          </a:prstGeom>
          <a:noFill/>
        </p:spPr>
        <p:txBody>
          <a:bodyPr wrap="square" rtlCol="0">
            <a:spAutoFit/>
          </a:bodyPr>
          <a:lstStyle/>
          <a:p>
            <a:r>
              <a:rPr kumimoji="1" lang="zh-CN" altLang="en-US" sz="2400" dirty="0" smtClean="0">
                <a:latin typeface="楷体"/>
                <a:ea typeface="楷体"/>
                <a:cs typeface="楷体"/>
              </a:rPr>
              <a:t>其中</a:t>
            </a:r>
            <a:r>
              <a:rPr kumimoji="1" lang="en-US" altLang="zh-CN" sz="2400" dirty="0" err="1" smtClean="0">
                <a:latin typeface="Times New Roman"/>
                <a:ea typeface="楷体"/>
                <a:cs typeface="Times New Roman"/>
              </a:rPr>
              <a:t>w</a:t>
            </a:r>
            <a:r>
              <a:rPr kumimoji="1" lang="en-US" altLang="zh-CN" sz="2400" baseline="-25000" dirty="0" err="1" smtClean="0">
                <a:latin typeface="Times New Roman"/>
                <a:ea typeface="楷体"/>
                <a:cs typeface="Times New Roman"/>
              </a:rPr>
              <a:t>ik</a:t>
            </a:r>
            <a:r>
              <a:rPr kumimoji="1" lang="zh-CN" altLang="en-US" sz="2400" dirty="0" smtClean="0">
                <a:latin typeface="楷体"/>
                <a:ea typeface="楷体"/>
                <a:cs typeface="楷体"/>
              </a:rPr>
              <a:t>为</a:t>
            </a:r>
            <a:r>
              <a:rPr kumimoji="1" lang="en-US" altLang="zh-CN" sz="2400" dirty="0" smtClean="0">
                <a:latin typeface="Times New Roman"/>
                <a:ea typeface="黑体"/>
                <a:cs typeface="Times New Roman"/>
              </a:rPr>
              <a:t>W</a:t>
            </a:r>
            <a:r>
              <a:rPr kumimoji="1" lang="en-US" altLang="zh-CN" sz="2400" baseline="-25000" dirty="0" smtClean="0">
                <a:latin typeface="Times New Roman"/>
                <a:ea typeface="黑体"/>
                <a:cs typeface="Times New Roman"/>
              </a:rPr>
              <a:t>i</a:t>
            </a:r>
            <a:r>
              <a:rPr kumimoji="1" lang="zh-CN" altLang="en-US" sz="2400" dirty="0" smtClean="0">
                <a:latin typeface="楷体"/>
                <a:ea typeface="楷体"/>
                <a:cs typeface="楷体"/>
              </a:rPr>
              <a:t>矩阵的第</a:t>
            </a:r>
            <a:r>
              <a:rPr kumimoji="1" lang="en-US" altLang="zh-CN" sz="2400" dirty="0" smtClean="0">
                <a:latin typeface="Times New Roman"/>
                <a:ea typeface="楷体"/>
                <a:cs typeface="Times New Roman"/>
              </a:rPr>
              <a:t>k</a:t>
            </a:r>
            <a:r>
              <a:rPr kumimoji="1" lang="zh-CN" altLang="en-US" sz="2400" dirty="0" smtClean="0">
                <a:latin typeface="楷体"/>
                <a:ea typeface="楷体"/>
                <a:cs typeface="楷体"/>
              </a:rPr>
              <a:t>个列向量，</a:t>
            </a:r>
            <a:r>
              <a:rPr kumimoji="1" lang="en-US" altLang="zh-CN" sz="2400" dirty="0" smtClean="0">
                <a:latin typeface="Times New Roman"/>
                <a:ea typeface="楷体"/>
                <a:cs typeface="Times New Roman"/>
              </a:rPr>
              <a:t>d</a:t>
            </a:r>
            <a:r>
              <a:rPr kumimoji="1" lang="zh-CN" altLang="en-US" sz="2400" dirty="0" smtClean="0">
                <a:latin typeface="楷体"/>
                <a:ea typeface="楷体"/>
                <a:cs typeface="楷体"/>
              </a:rPr>
              <a:t>为投影平面的维数</a:t>
            </a:r>
            <a:endParaRPr kumimoji="1" lang="zh-CN" altLang="en-US" sz="2400" dirty="0">
              <a:latin typeface="楷体"/>
              <a:ea typeface="楷体"/>
              <a:cs typeface="楷体"/>
            </a:endParaRPr>
          </a:p>
        </p:txBody>
      </p:sp>
      <p:sp>
        <p:nvSpPr>
          <p:cNvPr id="19" name="文本框 18"/>
          <p:cNvSpPr txBox="1"/>
          <p:nvPr/>
        </p:nvSpPr>
        <p:spPr>
          <a:xfrm>
            <a:off x="339219" y="3992830"/>
            <a:ext cx="8448947" cy="461665"/>
          </a:xfrm>
          <a:prstGeom prst="rect">
            <a:avLst/>
          </a:prstGeom>
          <a:noFill/>
        </p:spPr>
        <p:txBody>
          <a:bodyPr wrap="square" rtlCol="0">
            <a:spAutoFit/>
          </a:bodyPr>
          <a:lstStyle/>
          <a:p>
            <a:r>
              <a:rPr kumimoji="1" lang="zh-CN" altLang="en-US" sz="2400" dirty="0" smtClean="0">
                <a:latin typeface="楷体"/>
                <a:ea typeface="楷体"/>
                <a:cs typeface="楷体"/>
              </a:rPr>
              <a:t>类似两视角情形，约束条件极值的解转化求协方差矩阵特征值</a:t>
            </a:r>
            <a:endParaRPr kumimoji="1" lang="zh-CN" altLang="en-US" sz="2400" dirty="0">
              <a:latin typeface="楷体"/>
              <a:ea typeface="楷体"/>
              <a:cs typeface="楷体"/>
            </a:endParaRPr>
          </a:p>
        </p:txBody>
      </p:sp>
      <p:graphicFrame>
        <p:nvGraphicFramePr>
          <p:cNvPr id="20" name="对象 19"/>
          <p:cNvGraphicFramePr>
            <a:graphicFrameLocks noChangeAspect="1"/>
          </p:cNvGraphicFramePr>
          <p:nvPr>
            <p:extLst>
              <p:ext uri="{D42A27DB-BD31-4B8C-83A1-F6EECF244321}">
                <p14:modId xmlns:p14="http://schemas.microsoft.com/office/powerpoint/2010/main" val="4161382575"/>
              </p:ext>
            </p:extLst>
          </p:nvPr>
        </p:nvGraphicFramePr>
        <p:xfrm>
          <a:off x="1289667" y="4555523"/>
          <a:ext cx="6722466" cy="1605365"/>
        </p:xfrm>
        <a:graphic>
          <a:graphicData uri="http://schemas.openxmlformats.org/presentationml/2006/ole">
            <mc:AlternateContent xmlns:mc="http://schemas.openxmlformats.org/markup-compatibility/2006">
              <mc:Choice xmlns:v="urn:schemas-microsoft-com:vml" Requires="v">
                <p:oleObj spid="_x0000_s8213" name="公式" r:id="rId9" imgW="3403600" imgH="812800" progId="Equation.3">
                  <p:embed/>
                </p:oleObj>
              </mc:Choice>
              <mc:Fallback>
                <p:oleObj name="公式" r:id="rId9" imgW="3403600" imgH="812800" progId="Equation.3">
                  <p:embed/>
                  <p:pic>
                    <p:nvPicPr>
                      <p:cNvPr id="0" name=""/>
                      <p:cNvPicPr/>
                      <p:nvPr/>
                    </p:nvPicPr>
                    <p:blipFill>
                      <a:blip r:embed="rId10"/>
                      <a:stretch>
                        <a:fillRect/>
                      </a:stretch>
                    </p:blipFill>
                    <p:spPr>
                      <a:xfrm>
                        <a:off x="1289667" y="4555523"/>
                        <a:ext cx="6722466" cy="1605365"/>
                      </a:xfrm>
                      <a:prstGeom prst="rect">
                        <a:avLst/>
                      </a:prstGeom>
                    </p:spPr>
                  </p:pic>
                </p:oleObj>
              </mc:Fallback>
            </mc:AlternateContent>
          </a:graphicData>
        </a:graphic>
      </p:graphicFrame>
    </p:spTree>
    <p:extLst>
      <p:ext uri="{BB962C8B-B14F-4D97-AF65-F5344CB8AC3E}">
        <p14:creationId xmlns:p14="http://schemas.microsoft.com/office/powerpoint/2010/main" val="3013013916"/>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xmlns="" name="Retrospect" id="{5F128B03-DCCA-4EEB-AB3B-CF2899314A46}" vid="{3F1AAB62-24C6-49D2-8E01-B56FAC9A3DCD}"/>
    </a:ext>
  </a:extLst>
</a:theme>
</file>

<file path=docProps/app.xml><?xml version="1.0" encoding="utf-8"?>
<Properties xmlns="http://schemas.openxmlformats.org/officeDocument/2006/extended-properties" xmlns:vt="http://schemas.openxmlformats.org/officeDocument/2006/docPropsVTypes">
  <Template>Retrospect</Template>
  <TotalTime>529</TotalTime>
  <Words>951</Words>
  <Application>Microsoft Macintosh PowerPoint</Application>
  <PresentationFormat>全屏显示(4:3)</PresentationFormat>
  <Paragraphs>138</Paragraphs>
  <Slides>20</Slides>
  <Notes>0</Notes>
  <HiddenSlides>0</HiddenSlides>
  <MMClips>0</MMClips>
  <ScaleCrop>false</ScaleCrop>
  <HeadingPairs>
    <vt:vector size="6" baseType="variant">
      <vt:variant>
        <vt:lpstr>主题</vt:lpstr>
      </vt:variant>
      <vt:variant>
        <vt:i4>1</vt:i4>
      </vt:variant>
      <vt:variant>
        <vt:lpstr>嵌入的 OLE 服务器</vt:lpstr>
      </vt:variant>
      <vt:variant>
        <vt:i4>1</vt:i4>
      </vt:variant>
      <vt:variant>
        <vt:lpstr>幻灯片标题</vt:lpstr>
      </vt:variant>
      <vt:variant>
        <vt:i4>20</vt:i4>
      </vt:variant>
    </vt:vector>
  </HeadingPairs>
  <TitlesOfParts>
    <vt:vector size="22" baseType="lpstr">
      <vt:lpstr>Retrospect</vt:lpstr>
      <vt:lpstr>Microsoft 公式</vt:lpstr>
      <vt:lpstr>典型关联分析 在图像分类中的简单应用</vt:lpstr>
      <vt:lpstr>什么是典型关联分析</vt:lpstr>
      <vt:lpstr>PowerPoint 演示文稿</vt:lpstr>
      <vt:lpstr>CCA(2维)的求解(1/3)</vt:lpstr>
      <vt:lpstr>CCA(2维)的求解(2/3)</vt:lpstr>
      <vt:lpstr>CCA(2维)的求解(3/3)</vt:lpstr>
      <vt:lpstr>CCA(3维)的表达形式</vt:lpstr>
      <vt:lpstr>核函数CCA(KCCA)方法(1/2)</vt:lpstr>
      <vt:lpstr>核函数CCA(KCCA)方法(2/2)</vt:lpstr>
      <vt:lpstr>相似度公式</vt:lpstr>
      <vt:lpstr>CCA模型的训练流程</vt:lpstr>
      <vt:lpstr>实现CCA遇到的困难</vt:lpstr>
      <vt:lpstr>PowerPoint 演示文稿</vt:lpstr>
      <vt:lpstr>以图搜图 Image to Image(I2I)</vt:lpstr>
      <vt:lpstr>I2I search result</vt:lpstr>
      <vt:lpstr>I2I (2)</vt:lpstr>
      <vt:lpstr>T2I search result</vt:lpstr>
      <vt:lpstr>T2I (2)</vt:lpstr>
      <vt:lpstr>讨论</vt:lpstr>
      <vt:lpstr>参考文献</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CCA</dc:title>
  <dc:creator>Microsoft Office User</dc:creator>
  <cp:lastModifiedBy>Lu Shan</cp:lastModifiedBy>
  <cp:revision>47</cp:revision>
  <dcterms:created xsi:type="dcterms:W3CDTF">2015-04-06T15:52:43Z</dcterms:created>
  <dcterms:modified xsi:type="dcterms:W3CDTF">2015-04-09T12:06:56Z</dcterms:modified>
</cp:coreProperties>
</file>